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1038" y="144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19A6-7C43-47AD-AD9A-E8C72148893A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E97-603C-4CB6-9E3E-B143B1808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506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19A6-7C43-47AD-AD9A-E8C72148893A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E97-603C-4CB6-9E3E-B143B1808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98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19A6-7C43-47AD-AD9A-E8C72148893A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E97-603C-4CB6-9E3E-B143B1808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719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19A6-7C43-47AD-AD9A-E8C72148893A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E97-603C-4CB6-9E3E-B143B1808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66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19A6-7C43-47AD-AD9A-E8C72148893A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E97-603C-4CB6-9E3E-B143B1808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27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19A6-7C43-47AD-AD9A-E8C72148893A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E97-603C-4CB6-9E3E-B143B1808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78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19A6-7C43-47AD-AD9A-E8C72148893A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E97-603C-4CB6-9E3E-B143B1808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609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19A6-7C43-47AD-AD9A-E8C72148893A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E97-603C-4CB6-9E3E-B143B1808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58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19A6-7C43-47AD-AD9A-E8C72148893A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E97-603C-4CB6-9E3E-B143B1808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966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19A6-7C43-47AD-AD9A-E8C72148893A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E97-603C-4CB6-9E3E-B143B1808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256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19A6-7C43-47AD-AD9A-E8C72148893A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5E97-603C-4CB6-9E3E-B143B1808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53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E19A6-7C43-47AD-AD9A-E8C72148893A}" type="datetimeFigureOut">
              <a:rPr kumimoji="1" lang="ja-JP" altLang="en-US" smtClean="0"/>
              <a:t>2023/12/12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35E97-603C-4CB6-9E3E-B143B1808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56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50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xmlns="" id="{0114833A-6B5B-4B0B-B9E1-0573218DBC19}"/>
              </a:ext>
            </a:extLst>
          </p:cNvPr>
          <p:cNvSpPr txBox="1"/>
          <p:nvPr/>
        </p:nvSpPr>
        <p:spPr>
          <a:xfrm>
            <a:off x="164612" y="2134677"/>
            <a:ext cx="654893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エネルギー・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食料品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等の物価高騰の影響が長期化する中で、燃油価格が高騰し、農業経営に大きな影響を与えていることから町内農業者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の皆様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の負担軽減と経営の安定化に資するため、農業用燃油の購入に対し、補助します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</a:p>
        </p:txBody>
      </p: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xmlns="" id="{FA11F4E5-3F9F-480D-BD20-AAEBAF4A7D3D}"/>
              </a:ext>
            </a:extLst>
          </p:cNvPr>
          <p:cNvSpPr/>
          <p:nvPr/>
        </p:nvSpPr>
        <p:spPr>
          <a:xfrm>
            <a:off x="152398" y="2847976"/>
            <a:ext cx="6548938" cy="1710440"/>
          </a:xfrm>
          <a:prstGeom prst="roundRect">
            <a:avLst>
              <a:gd name="adj" fmla="val 5202"/>
            </a:avLst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>
              <a:lnSpc>
                <a:spcPts val="800"/>
              </a:lnSpc>
            </a:pP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35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3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3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対象</a:t>
            </a:r>
            <a:r>
              <a:rPr kumimoji="1" lang="en-US" altLang="ja-JP" sz="13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3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町内在住で農業を営んでおり、かつ、今後も事業継続する意思</a:t>
            </a:r>
            <a:r>
              <a:rPr kumimoji="1" lang="ja-JP" altLang="en-US" sz="13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kumimoji="1" lang="ja-JP" altLang="en-US" sz="13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ある方　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農業を営んでいる方は、営農用に供する免税軽油及び営農用灯油・重油が対象となります。</a:t>
            </a:r>
          </a:p>
          <a:p>
            <a:pPr>
              <a:lnSpc>
                <a:spcPts val="1800"/>
              </a:lnSpc>
            </a:pP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0" name="四角形: 角を丸くする 69">
            <a:extLst>
              <a:ext uri="{FF2B5EF4-FFF2-40B4-BE49-F238E27FC236}">
                <a16:creationId xmlns:a16="http://schemas.microsoft.com/office/drawing/2014/main" xmlns="" id="{E1F9552F-2CB1-4A2C-8F90-89A696C25622}"/>
              </a:ext>
            </a:extLst>
          </p:cNvPr>
          <p:cNvSpPr/>
          <p:nvPr/>
        </p:nvSpPr>
        <p:spPr>
          <a:xfrm>
            <a:off x="407442" y="4017202"/>
            <a:ext cx="6038850" cy="432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次の事業者は対象となりません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。・暴力団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等への関与が認められる事業者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　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・その他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町長が不適当と認める事業者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xmlns="" id="{259A0977-B720-4E26-A106-0765A9CE151C}"/>
              </a:ext>
            </a:extLst>
          </p:cNvPr>
          <p:cNvSpPr/>
          <p:nvPr/>
        </p:nvSpPr>
        <p:spPr>
          <a:xfrm>
            <a:off x="158504" y="4733925"/>
            <a:ext cx="6555047" cy="1228726"/>
          </a:xfrm>
          <a:prstGeom prst="roundRect">
            <a:avLst>
              <a:gd name="adj" fmla="val 9350"/>
            </a:avLst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補助金額</a:t>
            </a:r>
            <a:r>
              <a: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補助対象燃油：１リットル当たり１０円を補助します。</a:t>
            </a:r>
          </a:p>
          <a:p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補助金額の上限は１事業者３０万円で、１回限りとなります。</a:t>
            </a:r>
          </a:p>
          <a:p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対象期間は、令和４年１１月１日から令和５年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日までに購入したものが対象　　</a:t>
            </a:r>
          </a:p>
          <a:p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となります。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xmlns="" id="{06A87334-8873-4213-A498-CB877D34A1A0}"/>
              </a:ext>
            </a:extLst>
          </p:cNvPr>
          <p:cNvSpPr/>
          <p:nvPr/>
        </p:nvSpPr>
        <p:spPr>
          <a:xfrm>
            <a:off x="152399" y="6124575"/>
            <a:ext cx="6555046" cy="2505075"/>
          </a:xfrm>
          <a:prstGeom prst="roundRect">
            <a:avLst>
              <a:gd name="adj" fmla="val 5202"/>
            </a:avLst>
          </a:prstGeom>
          <a:ln w="28575"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>
              <a:lnSpc>
                <a:spcPts val="800"/>
              </a:lnSpc>
            </a:pPr>
            <a:endParaRPr kumimoji="1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提出書類</a:t>
            </a:r>
            <a:r>
              <a: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①交付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申請兼請求書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（別記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様式１号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次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のいずれかの資料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◆事業実績書（別記様式第２号）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  ◆補助対象燃油個別明細書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   ③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支援金の振込先口座の通帳の写し（金融機関名、支店名、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預貯金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種別、口座名義、口座番号がわかる見開きのページ）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en-US" altLang="ja-JP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申請方法</a:t>
            </a:r>
            <a:r>
              <a:rPr kumimoji="1" lang="en-US" altLang="ja-JP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原則郵送する。（窓口での提出も可とする。）</a:t>
            </a:r>
            <a:endParaRPr kumimoji="1" lang="en-US" altLang="ja-JP" sz="14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en-US" altLang="ja-JP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 </a:t>
            </a:r>
            <a:r>
              <a:rPr kumimoji="1" lang="en-US" altLang="ja-JP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農業者の方はとうや湖農業協同組合に申請可（委任が必要）</a:t>
            </a:r>
            <a:endParaRPr kumimoji="1"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en-US" altLang="ja-JP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申請期間</a:t>
            </a:r>
            <a:r>
              <a:rPr kumimoji="1"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令和５年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１２月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１５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日（金）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～令和６年</a:t>
            </a:r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月３１日（水）</a:t>
            </a:r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まで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5" name="四角形: 角を丸くする 74">
            <a:extLst>
              <a:ext uri="{FF2B5EF4-FFF2-40B4-BE49-F238E27FC236}">
                <a16:creationId xmlns:a16="http://schemas.microsoft.com/office/drawing/2014/main" xmlns="" id="{017B6F8B-01A1-4A4A-A0B1-FE155D6B8406}"/>
              </a:ext>
            </a:extLst>
          </p:cNvPr>
          <p:cNvSpPr/>
          <p:nvPr/>
        </p:nvSpPr>
        <p:spPr>
          <a:xfrm>
            <a:off x="152398" y="8839202"/>
            <a:ext cx="6555045" cy="914400"/>
          </a:xfrm>
          <a:prstGeom prst="roundRect">
            <a:avLst>
              <a:gd name="adj" fmla="val 526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80000" rIns="0" rtlCol="0" anchor="ctr"/>
          <a:lstStyle/>
          <a:p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〇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郵送・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お問合せ先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受付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：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８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時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４５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分～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１７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時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３０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分（平日のみ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）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（農業者）洞爺湖町役場 洞爺総合支所 農業振興課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住所：〒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049-5802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　洞爺湖町洞爺町１３２番地　☎：０１４２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-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８２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-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５１１１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endParaRPr kumimoji="1" lang="en-US" altLang="ja-JP" sz="1400" b="1" dirty="0">
              <a:solidFill>
                <a:schemeClr val="tx1"/>
              </a:solidFill>
            </a:endParaRP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xmlns="" id="{2F31C194-EFAD-4DAC-866C-C24EE7B19981}"/>
              </a:ext>
            </a:extLst>
          </p:cNvPr>
          <p:cNvSpPr>
            <a:spLocks noChangeAspect="1"/>
          </p:cNvSpPr>
          <p:nvPr/>
        </p:nvSpPr>
        <p:spPr>
          <a:xfrm>
            <a:off x="228879" y="1362197"/>
            <a:ext cx="6402085" cy="59253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144000" bIns="0" rtlCol="0" anchor="ctr"/>
          <a:lstStyle/>
          <a:p>
            <a:pPr algn="ctr"/>
            <a:r>
              <a:rPr kumimoji="1" lang="ja-JP" altLang="en-US" sz="3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農業用燃油高騰対策補助金　</a:t>
            </a:r>
            <a:endParaRPr kumimoji="1" lang="ja-JP" altLang="en-US" sz="35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58505" y="38100"/>
            <a:ext cx="1346306" cy="42655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 anchorCtr="1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お知らせ</a:t>
            </a: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四角形: 角を丸くする 45">
            <a:extLst>
              <a:ext uri="{FF2B5EF4-FFF2-40B4-BE49-F238E27FC236}">
                <a16:creationId xmlns:a16="http://schemas.microsoft.com/office/drawing/2014/main" xmlns="" id="{2F31C194-EFAD-4DAC-866C-C24EE7B19981}"/>
              </a:ext>
            </a:extLst>
          </p:cNvPr>
          <p:cNvSpPr>
            <a:spLocks noChangeAspect="1"/>
          </p:cNvSpPr>
          <p:nvPr/>
        </p:nvSpPr>
        <p:spPr>
          <a:xfrm>
            <a:off x="228879" y="598007"/>
            <a:ext cx="704849" cy="59253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144000" bIns="0" rtlCol="0" anchor="ctr"/>
          <a:lstStyle/>
          <a:p>
            <a:pPr algn="ctr"/>
            <a:r>
              <a:rPr kumimoji="1" lang="ja-JP" altLang="en-US" sz="3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洞　</a:t>
            </a:r>
            <a:endParaRPr kumimoji="1" lang="ja-JP" altLang="en-US" sz="35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四角形: 角を丸くする 45">
            <a:extLst>
              <a:ext uri="{FF2B5EF4-FFF2-40B4-BE49-F238E27FC236}">
                <a16:creationId xmlns:a16="http://schemas.microsoft.com/office/drawing/2014/main" xmlns="" id="{2F31C194-EFAD-4DAC-866C-C24EE7B19981}"/>
              </a:ext>
            </a:extLst>
          </p:cNvPr>
          <p:cNvSpPr>
            <a:spLocks noChangeAspect="1"/>
          </p:cNvSpPr>
          <p:nvPr/>
        </p:nvSpPr>
        <p:spPr>
          <a:xfrm>
            <a:off x="981352" y="595941"/>
            <a:ext cx="704849" cy="59253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144000" bIns="0" rtlCol="0" anchor="ctr"/>
          <a:lstStyle/>
          <a:p>
            <a:pPr algn="ctr"/>
            <a:r>
              <a:rPr kumimoji="1" lang="ja-JP" altLang="en-US" sz="3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爺</a:t>
            </a:r>
            <a:r>
              <a:rPr kumimoji="1" lang="ja-JP" altLang="en-US" sz="3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35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四角形: 角を丸くする 45">
            <a:extLst>
              <a:ext uri="{FF2B5EF4-FFF2-40B4-BE49-F238E27FC236}">
                <a16:creationId xmlns:a16="http://schemas.microsoft.com/office/drawing/2014/main" xmlns="" id="{2F31C194-EFAD-4DAC-866C-C24EE7B19981}"/>
              </a:ext>
            </a:extLst>
          </p:cNvPr>
          <p:cNvSpPr>
            <a:spLocks noChangeAspect="1"/>
          </p:cNvSpPr>
          <p:nvPr/>
        </p:nvSpPr>
        <p:spPr>
          <a:xfrm>
            <a:off x="1743350" y="598007"/>
            <a:ext cx="704849" cy="59253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144000" bIns="0" rtlCol="0" anchor="ctr"/>
          <a:lstStyle/>
          <a:p>
            <a:pPr algn="ctr"/>
            <a:r>
              <a:rPr kumimoji="1" lang="ja-JP" altLang="en-US" sz="3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湖</a:t>
            </a:r>
            <a:r>
              <a:rPr kumimoji="1" lang="ja-JP" altLang="en-US" sz="3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35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四角形: 角を丸くする 45">
            <a:extLst>
              <a:ext uri="{FF2B5EF4-FFF2-40B4-BE49-F238E27FC236}">
                <a16:creationId xmlns:a16="http://schemas.microsoft.com/office/drawing/2014/main" xmlns="" id="{2F31C194-EFAD-4DAC-866C-C24EE7B19981}"/>
              </a:ext>
            </a:extLst>
          </p:cNvPr>
          <p:cNvSpPr>
            <a:spLocks noChangeAspect="1"/>
          </p:cNvSpPr>
          <p:nvPr/>
        </p:nvSpPr>
        <p:spPr>
          <a:xfrm>
            <a:off x="2524122" y="598007"/>
            <a:ext cx="704849" cy="59253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144000" bIns="0" rtlCol="0" anchor="ctr"/>
          <a:lstStyle/>
          <a:p>
            <a:pPr algn="ctr"/>
            <a:r>
              <a:rPr kumimoji="1" lang="ja-JP" altLang="en-US" sz="3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町</a:t>
            </a:r>
            <a:r>
              <a:rPr kumimoji="1" lang="ja-JP" altLang="en-US" sz="3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35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664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510</TotalTime>
  <Words>91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Matsu-Hiro</dc:creator>
  <cp:lastModifiedBy>j100041</cp:lastModifiedBy>
  <cp:revision>53</cp:revision>
  <cp:lastPrinted>2023-11-27T02:38:46Z</cp:lastPrinted>
  <dcterms:created xsi:type="dcterms:W3CDTF">2020-11-08T02:56:52Z</dcterms:created>
  <dcterms:modified xsi:type="dcterms:W3CDTF">2023-12-12T00:32:21Z</dcterms:modified>
</cp:coreProperties>
</file>