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1038" y="14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C9E19A6-7C43-47AD-AD9A-E8C72148893A}" type="datetimeFigureOut">
              <a:rPr kumimoji="1" lang="ja-JP" altLang="en-US" smtClean="0"/>
              <a:t>2023/12/5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335E97-603C-4CB6-9E3E-B143B18087DA}" type="slidenum">
              <a:rPr kumimoji="1" lang="ja-JP" altLang="en-US" smtClean="0"/>
              <a:t>‹#›</a:t>
            </a:fld>
            <a:endParaRPr kumimoji="1" lang="ja-JP" altLang="en-US"/>
          </a:p>
        </p:txBody>
      </p:sp>
    </p:spTree>
    <p:extLst>
      <p:ext uri="{BB962C8B-B14F-4D97-AF65-F5344CB8AC3E}">
        <p14:creationId xmlns:p14="http://schemas.microsoft.com/office/powerpoint/2010/main" val="4244506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C9E19A6-7C43-47AD-AD9A-E8C72148893A}" type="datetimeFigureOut">
              <a:rPr kumimoji="1" lang="ja-JP" altLang="en-US" smtClean="0"/>
              <a:t>2023/12/5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335E97-603C-4CB6-9E3E-B143B18087DA}" type="slidenum">
              <a:rPr kumimoji="1" lang="ja-JP" altLang="en-US" smtClean="0"/>
              <a:t>‹#›</a:t>
            </a:fld>
            <a:endParaRPr kumimoji="1" lang="ja-JP" altLang="en-US"/>
          </a:p>
        </p:txBody>
      </p:sp>
    </p:spTree>
    <p:extLst>
      <p:ext uri="{BB962C8B-B14F-4D97-AF65-F5344CB8AC3E}">
        <p14:creationId xmlns:p14="http://schemas.microsoft.com/office/powerpoint/2010/main" val="1584983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C9E19A6-7C43-47AD-AD9A-E8C72148893A}" type="datetimeFigureOut">
              <a:rPr kumimoji="1" lang="ja-JP" altLang="en-US" smtClean="0"/>
              <a:t>2023/12/5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335E97-603C-4CB6-9E3E-B143B18087DA}" type="slidenum">
              <a:rPr kumimoji="1" lang="ja-JP" altLang="en-US" smtClean="0"/>
              <a:t>‹#›</a:t>
            </a:fld>
            <a:endParaRPr kumimoji="1" lang="ja-JP" altLang="en-US"/>
          </a:p>
        </p:txBody>
      </p:sp>
    </p:spTree>
    <p:extLst>
      <p:ext uri="{BB962C8B-B14F-4D97-AF65-F5344CB8AC3E}">
        <p14:creationId xmlns:p14="http://schemas.microsoft.com/office/powerpoint/2010/main" val="2541719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C9E19A6-7C43-47AD-AD9A-E8C72148893A}" type="datetimeFigureOut">
              <a:rPr kumimoji="1" lang="ja-JP" altLang="en-US" smtClean="0"/>
              <a:t>2023/12/5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335E97-603C-4CB6-9E3E-B143B18087DA}" type="slidenum">
              <a:rPr kumimoji="1" lang="ja-JP" altLang="en-US" smtClean="0"/>
              <a:t>‹#›</a:t>
            </a:fld>
            <a:endParaRPr kumimoji="1" lang="ja-JP" altLang="en-US"/>
          </a:p>
        </p:txBody>
      </p:sp>
    </p:spTree>
    <p:extLst>
      <p:ext uri="{BB962C8B-B14F-4D97-AF65-F5344CB8AC3E}">
        <p14:creationId xmlns:p14="http://schemas.microsoft.com/office/powerpoint/2010/main" val="2427668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C9E19A6-7C43-47AD-AD9A-E8C72148893A}" type="datetimeFigureOut">
              <a:rPr kumimoji="1" lang="ja-JP" altLang="en-US" smtClean="0"/>
              <a:t>2023/12/5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335E97-603C-4CB6-9E3E-B143B18087DA}" type="slidenum">
              <a:rPr kumimoji="1" lang="ja-JP" altLang="en-US" smtClean="0"/>
              <a:t>‹#›</a:t>
            </a:fld>
            <a:endParaRPr kumimoji="1" lang="ja-JP" altLang="en-US"/>
          </a:p>
        </p:txBody>
      </p:sp>
    </p:spTree>
    <p:extLst>
      <p:ext uri="{BB962C8B-B14F-4D97-AF65-F5344CB8AC3E}">
        <p14:creationId xmlns:p14="http://schemas.microsoft.com/office/powerpoint/2010/main" val="3363272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C9E19A6-7C43-47AD-AD9A-E8C72148893A}" type="datetimeFigureOut">
              <a:rPr kumimoji="1" lang="ja-JP" altLang="en-US" smtClean="0"/>
              <a:t>2023/12/5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335E97-603C-4CB6-9E3E-B143B18087DA}" type="slidenum">
              <a:rPr kumimoji="1" lang="ja-JP" altLang="en-US" smtClean="0"/>
              <a:t>‹#›</a:t>
            </a:fld>
            <a:endParaRPr kumimoji="1" lang="ja-JP" altLang="en-US"/>
          </a:p>
        </p:txBody>
      </p:sp>
    </p:spTree>
    <p:extLst>
      <p:ext uri="{BB962C8B-B14F-4D97-AF65-F5344CB8AC3E}">
        <p14:creationId xmlns:p14="http://schemas.microsoft.com/office/powerpoint/2010/main" val="4179784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C9E19A6-7C43-47AD-AD9A-E8C72148893A}" type="datetimeFigureOut">
              <a:rPr kumimoji="1" lang="ja-JP" altLang="en-US" smtClean="0"/>
              <a:t>2023/12/5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1335E97-603C-4CB6-9E3E-B143B18087DA}" type="slidenum">
              <a:rPr kumimoji="1" lang="ja-JP" altLang="en-US" smtClean="0"/>
              <a:t>‹#›</a:t>
            </a:fld>
            <a:endParaRPr kumimoji="1" lang="ja-JP" altLang="en-US"/>
          </a:p>
        </p:txBody>
      </p:sp>
    </p:spTree>
    <p:extLst>
      <p:ext uri="{BB962C8B-B14F-4D97-AF65-F5344CB8AC3E}">
        <p14:creationId xmlns:p14="http://schemas.microsoft.com/office/powerpoint/2010/main" val="3951609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C9E19A6-7C43-47AD-AD9A-E8C72148893A}" type="datetimeFigureOut">
              <a:rPr kumimoji="1" lang="ja-JP" altLang="en-US" smtClean="0"/>
              <a:t>2023/12/5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1335E97-603C-4CB6-9E3E-B143B18087DA}" type="slidenum">
              <a:rPr kumimoji="1" lang="ja-JP" altLang="en-US" smtClean="0"/>
              <a:t>‹#›</a:t>
            </a:fld>
            <a:endParaRPr kumimoji="1" lang="ja-JP" altLang="en-US"/>
          </a:p>
        </p:txBody>
      </p:sp>
    </p:spTree>
    <p:extLst>
      <p:ext uri="{BB962C8B-B14F-4D97-AF65-F5344CB8AC3E}">
        <p14:creationId xmlns:p14="http://schemas.microsoft.com/office/powerpoint/2010/main" val="1377589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9E19A6-7C43-47AD-AD9A-E8C72148893A}" type="datetimeFigureOut">
              <a:rPr kumimoji="1" lang="ja-JP" altLang="en-US" smtClean="0"/>
              <a:t>2023/12/5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1335E97-603C-4CB6-9E3E-B143B18087DA}" type="slidenum">
              <a:rPr kumimoji="1" lang="ja-JP" altLang="en-US" smtClean="0"/>
              <a:t>‹#›</a:t>
            </a:fld>
            <a:endParaRPr kumimoji="1" lang="ja-JP" altLang="en-US"/>
          </a:p>
        </p:txBody>
      </p:sp>
    </p:spTree>
    <p:extLst>
      <p:ext uri="{BB962C8B-B14F-4D97-AF65-F5344CB8AC3E}">
        <p14:creationId xmlns:p14="http://schemas.microsoft.com/office/powerpoint/2010/main" val="1370966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C9E19A6-7C43-47AD-AD9A-E8C72148893A}" type="datetimeFigureOut">
              <a:rPr kumimoji="1" lang="ja-JP" altLang="en-US" smtClean="0"/>
              <a:t>2023/12/5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335E97-603C-4CB6-9E3E-B143B18087DA}" type="slidenum">
              <a:rPr kumimoji="1" lang="ja-JP" altLang="en-US" smtClean="0"/>
              <a:t>‹#›</a:t>
            </a:fld>
            <a:endParaRPr kumimoji="1" lang="ja-JP" altLang="en-US"/>
          </a:p>
        </p:txBody>
      </p:sp>
    </p:spTree>
    <p:extLst>
      <p:ext uri="{BB962C8B-B14F-4D97-AF65-F5344CB8AC3E}">
        <p14:creationId xmlns:p14="http://schemas.microsoft.com/office/powerpoint/2010/main" val="1021256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C9E19A6-7C43-47AD-AD9A-E8C72148893A}" type="datetimeFigureOut">
              <a:rPr kumimoji="1" lang="ja-JP" altLang="en-US" smtClean="0"/>
              <a:t>2023/12/5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335E97-603C-4CB6-9E3E-B143B18087DA}" type="slidenum">
              <a:rPr kumimoji="1" lang="ja-JP" altLang="en-US" smtClean="0"/>
              <a:t>‹#›</a:t>
            </a:fld>
            <a:endParaRPr kumimoji="1" lang="ja-JP" altLang="en-US"/>
          </a:p>
        </p:txBody>
      </p:sp>
    </p:spTree>
    <p:extLst>
      <p:ext uri="{BB962C8B-B14F-4D97-AF65-F5344CB8AC3E}">
        <p14:creationId xmlns:p14="http://schemas.microsoft.com/office/powerpoint/2010/main" val="2150532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C9E19A6-7C43-47AD-AD9A-E8C72148893A}" type="datetimeFigureOut">
              <a:rPr kumimoji="1" lang="ja-JP" altLang="en-US" smtClean="0"/>
              <a:t>2023/12/5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1335E97-603C-4CB6-9E3E-B143B18087DA}" type="slidenum">
              <a:rPr kumimoji="1" lang="ja-JP" altLang="en-US" smtClean="0"/>
              <a:t>‹#›</a:t>
            </a:fld>
            <a:endParaRPr kumimoji="1" lang="ja-JP" altLang="en-US"/>
          </a:p>
        </p:txBody>
      </p:sp>
    </p:spTree>
    <p:extLst>
      <p:ext uri="{BB962C8B-B14F-4D97-AF65-F5344CB8AC3E}">
        <p14:creationId xmlns:p14="http://schemas.microsoft.com/office/powerpoint/2010/main" val="20495602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40000"/>
                <a:lumOff val="60000"/>
              </a:schemeClr>
            </a:gs>
            <a:gs pos="50000">
              <a:schemeClr val="accent1">
                <a:lumMod val="5000"/>
                <a:lumOff val="95000"/>
              </a:schemeClr>
            </a:gs>
            <a:gs pos="100000">
              <a:schemeClr val="accent1">
                <a:lumMod val="40000"/>
                <a:lumOff val="60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7" name="テキスト ボックス 66">
            <a:extLst>
              <a:ext uri="{FF2B5EF4-FFF2-40B4-BE49-F238E27FC236}">
                <a16:creationId xmlns:a16="http://schemas.microsoft.com/office/drawing/2014/main" xmlns="" id="{0114833A-6B5B-4B0B-B9E1-0573218DBC19}"/>
              </a:ext>
            </a:extLst>
          </p:cNvPr>
          <p:cNvSpPr txBox="1"/>
          <p:nvPr/>
        </p:nvSpPr>
        <p:spPr>
          <a:xfrm>
            <a:off x="158506" y="1897629"/>
            <a:ext cx="6548939" cy="423193"/>
          </a:xfrm>
          <a:prstGeom prst="rect">
            <a:avLst/>
          </a:prstGeom>
          <a:noFill/>
        </p:spPr>
        <p:txBody>
          <a:bodyPr wrap="square" rtlCol="0">
            <a:spAutoFit/>
          </a:bodyPr>
          <a:lstStyle/>
          <a:p>
            <a:r>
              <a:rPr kumimoji="1"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エネルギー・食糧品等の物価高騰の影響で飼料価格が高騰し、畜産農業経営に大きな影響を与えていることから町内畜産農業者</a:t>
            </a:r>
            <a:r>
              <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の皆様</a:t>
            </a:r>
            <a:r>
              <a:rPr kumimoji="1"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の負担軽減と経営の安定化に資するため、家畜頭数に対し、補助します</a:t>
            </a:r>
            <a:r>
              <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68" name="四角形: 角を丸くする 67">
            <a:extLst>
              <a:ext uri="{FF2B5EF4-FFF2-40B4-BE49-F238E27FC236}">
                <a16:creationId xmlns:a16="http://schemas.microsoft.com/office/drawing/2014/main" xmlns="" id="{FA11F4E5-3F9F-480D-BD20-AAEBAF4A7D3D}"/>
              </a:ext>
            </a:extLst>
          </p:cNvPr>
          <p:cNvSpPr/>
          <p:nvPr/>
        </p:nvSpPr>
        <p:spPr>
          <a:xfrm>
            <a:off x="152394" y="2400301"/>
            <a:ext cx="6548938" cy="1720045"/>
          </a:xfrm>
          <a:prstGeom prst="roundRect">
            <a:avLst>
              <a:gd name="adj" fmla="val 5202"/>
            </a:avLst>
          </a:prstGeom>
          <a:ln w="28575"/>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tIns="0" rtlCol="0" anchor="t" anchorCtr="0"/>
          <a:lstStyle/>
          <a:p>
            <a:pPr>
              <a:lnSpc>
                <a:spcPts val="800"/>
              </a:lnSpc>
            </a:pPr>
            <a:endParaRPr kumimoji="1" lang="en-US" altLang="ja-JP" sz="2000" b="1" dirty="0">
              <a:latin typeface="メイリオ" panose="020B0604030504040204" pitchFamily="50" charset="-128"/>
              <a:ea typeface="メイリオ" panose="020B0604030504040204" pitchFamily="50" charset="-128"/>
            </a:endParaRPr>
          </a:p>
          <a:p>
            <a:r>
              <a:rPr kumimoji="1" lang="ja-JP" altLang="en-US" sz="1600" b="1" dirty="0" smtClean="0">
                <a:latin typeface="メイリオ" panose="020B0604030504040204" pitchFamily="50" charset="-128"/>
                <a:ea typeface="メイリオ" panose="020B0604030504040204" pitchFamily="50" charset="-128"/>
              </a:rPr>
              <a:t>　</a:t>
            </a: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対象</a:t>
            </a: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町内に畜舎を有する畜産農業者で洞爺湖町内で飼養する方</a:t>
            </a:r>
            <a:endParaRPr kumimoji="1" lang="en-US" altLang="ja-JP" sz="1600" b="1" dirty="0" smtClean="0">
              <a:latin typeface="メイリオ" panose="020B0604030504040204" pitchFamily="50" charset="-128"/>
              <a:ea typeface="メイリオ" panose="020B0604030504040204" pitchFamily="50" charset="-128"/>
            </a:endParaRPr>
          </a:p>
          <a:p>
            <a:r>
              <a:rPr kumimoji="1" lang="ja-JP" altLang="en-US" sz="1600" b="1" dirty="0" smtClean="0">
                <a:solidFill>
                  <a:schemeClr val="tx1"/>
                </a:solidFill>
                <a:latin typeface="メイリオ" panose="020B0604030504040204" pitchFamily="50" charset="-128"/>
                <a:ea typeface="メイリオ" panose="020B0604030504040204" pitchFamily="50" charset="-128"/>
              </a:rPr>
              <a:t>　　</a:t>
            </a:r>
            <a:r>
              <a:rPr kumimoji="1" lang="ja-JP" altLang="en-US" sz="1100" dirty="0" smtClean="0">
                <a:solidFill>
                  <a:schemeClr val="tx1"/>
                </a:solidFill>
                <a:latin typeface="メイリオ" panose="020B0604030504040204" pitchFamily="50" charset="-128"/>
                <a:ea typeface="メイリオ" panose="020B0604030504040204" pitchFamily="50" charset="-128"/>
              </a:rPr>
              <a:t>Ｒ</a:t>
            </a:r>
            <a:r>
              <a:rPr kumimoji="1" lang="ja-JP" altLang="en-US" sz="1100" dirty="0">
                <a:solidFill>
                  <a:schemeClr val="tx1"/>
                </a:solidFill>
                <a:latin typeface="メイリオ" panose="020B0604030504040204" pitchFamily="50" charset="-128"/>
                <a:ea typeface="メイリオ" panose="020B0604030504040204" pitchFamily="50" charset="-128"/>
              </a:rPr>
              <a:t>５</a:t>
            </a:r>
            <a:r>
              <a:rPr kumimoji="1" lang="ja-JP" altLang="en-US" sz="1100" dirty="0" smtClean="0">
                <a:solidFill>
                  <a:schemeClr val="tx1"/>
                </a:solidFill>
                <a:latin typeface="メイリオ" panose="020B0604030504040204" pitchFamily="50" charset="-128"/>
                <a:ea typeface="メイリオ" panose="020B0604030504040204" pitchFamily="50" charset="-128"/>
              </a:rPr>
              <a:t>年</a:t>
            </a:r>
            <a:r>
              <a:rPr kumimoji="1" lang="ja-JP" altLang="en-US" sz="1100" dirty="0">
                <a:solidFill>
                  <a:schemeClr val="tx1"/>
                </a:solidFill>
                <a:latin typeface="メイリオ" panose="020B0604030504040204" pitchFamily="50" charset="-128"/>
                <a:ea typeface="メイリオ" panose="020B0604030504040204" pitchFamily="50" charset="-128"/>
              </a:rPr>
              <a:t>２月</a:t>
            </a:r>
            <a:r>
              <a:rPr kumimoji="1" lang="ja-JP" altLang="en-US" sz="1100" dirty="0" smtClean="0">
                <a:solidFill>
                  <a:schemeClr val="tx1"/>
                </a:solidFill>
                <a:latin typeface="メイリオ" panose="020B0604030504040204" pitchFamily="50" charset="-128"/>
                <a:ea typeface="メイリオ" panose="020B0604030504040204" pitchFamily="50" charset="-128"/>
              </a:rPr>
              <a:t>１日現在、家畜</a:t>
            </a:r>
            <a:r>
              <a:rPr kumimoji="1" lang="ja-JP" altLang="en-US" sz="1100" dirty="0">
                <a:solidFill>
                  <a:schemeClr val="tx1"/>
                </a:solidFill>
                <a:latin typeface="メイリオ" panose="020B0604030504040204" pitchFamily="50" charset="-128"/>
                <a:ea typeface="メイリオ" panose="020B0604030504040204" pitchFamily="50" charset="-128"/>
              </a:rPr>
              <a:t>予防法に基づく、</a:t>
            </a:r>
            <a:r>
              <a:rPr kumimoji="1" lang="ja-JP" altLang="en-US" sz="1100" dirty="0" smtClean="0">
                <a:solidFill>
                  <a:schemeClr val="tx1"/>
                </a:solidFill>
                <a:latin typeface="メイリオ" panose="020B0604030504040204" pitchFamily="50" charset="-128"/>
                <a:ea typeface="メイリオ" panose="020B0604030504040204" pitchFamily="50" charset="-128"/>
              </a:rPr>
              <a:t>飼育頭数</a:t>
            </a:r>
            <a:r>
              <a:rPr kumimoji="1" lang="ja-JP" altLang="en-US" sz="1100" dirty="0">
                <a:solidFill>
                  <a:schemeClr val="tx1"/>
                </a:solidFill>
                <a:latin typeface="メイリオ" panose="020B0604030504040204" pitchFamily="50" charset="-128"/>
                <a:ea typeface="メイリオ" panose="020B0604030504040204" pitchFamily="50" charset="-128"/>
              </a:rPr>
              <a:t>定期</a:t>
            </a:r>
            <a:r>
              <a:rPr kumimoji="1" lang="ja-JP" altLang="en-US" sz="1100" dirty="0" smtClean="0">
                <a:solidFill>
                  <a:schemeClr val="tx1"/>
                </a:solidFill>
                <a:latin typeface="メイリオ" panose="020B0604030504040204" pitchFamily="50" charset="-128"/>
                <a:ea typeface="メイリオ" panose="020B0604030504040204" pitchFamily="50" charset="-128"/>
              </a:rPr>
              <a:t>報告書申告頭数</a:t>
            </a:r>
            <a:endParaRPr kumimoji="1" lang="en-US" altLang="ja-JP" sz="1600" b="1" dirty="0" smtClean="0">
              <a:latin typeface="メイリオ" panose="020B0604030504040204" pitchFamily="50" charset="-128"/>
              <a:ea typeface="メイリオ" panose="020B0604030504040204" pitchFamily="50" charset="-128"/>
            </a:endParaRPr>
          </a:p>
          <a:p>
            <a:pPr>
              <a:lnSpc>
                <a:spcPts val="1800"/>
              </a:lnSpc>
            </a:pPr>
            <a:r>
              <a:rPr kumimoji="1" lang="ja-JP" altLang="en-US" sz="1600" b="1" dirty="0">
                <a:latin typeface="メイリオ" panose="020B0604030504040204" pitchFamily="50" charset="-128"/>
                <a:ea typeface="メイリオ" panose="020B0604030504040204" pitchFamily="50" charset="-128"/>
              </a:rPr>
              <a:t>　</a:t>
            </a:r>
            <a:r>
              <a:rPr kumimoji="1" lang="ja-JP" altLang="en-US" sz="1600" b="1" dirty="0" smtClean="0">
                <a:latin typeface="メイリオ" panose="020B0604030504040204" pitchFamily="50" charset="-128"/>
                <a:ea typeface="メイリオ" panose="020B0604030504040204" pitchFamily="50" charset="-128"/>
              </a:rPr>
              <a:t>　</a:t>
            </a:r>
            <a:r>
              <a:rPr kumimoji="1" lang="en-US" altLang="ja-JP" sz="1100" dirty="0" smtClean="0">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肉牛・乳牛の方は、</a:t>
            </a:r>
            <a:r>
              <a:rPr kumimoji="1" lang="ja-JP" altLang="en-US" sz="1100" dirty="0">
                <a:solidFill>
                  <a:schemeClr val="tx1"/>
                </a:solidFill>
                <a:latin typeface="メイリオ" panose="020B0604030504040204" pitchFamily="50" charset="-128"/>
                <a:ea typeface="メイリオ" panose="020B0604030504040204" pitchFamily="50" charset="-128"/>
              </a:rPr>
              <a:t> </a:t>
            </a:r>
            <a:r>
              <a:rPr kumimoji="1" lang="ja-JP" altLang="en-US" sz="1100" dirty="0" smtClean="0">
                <a:solidFill>
                  <a:schemeClr val="tx1"/>
                </a:solidFill>
                <a:latin typeface="メイリオ" panose="020B0604030504040204" pitchFamily="50" charset="-128"/>
                <a:ea typeface="メイリオ" panose="020B0604030504040204" pitchFamily="50" charset="-128"/>
              </a:rPr>
              <a:t>・飼育</a:t>
            </a:r>
            <a:r>
              <a:rPr kumimoji="1" lang="ja-JP" altLang="en-US" sz="1100" dirty="0">
                <a:solidFill>
                  <a:schemeClr val="tx1"/>
                </a:solidFill>
                <a:latin typeface="メイリオ" panose="020B0604030504040204" pitchFamily="50" charset="-128"/>
                <a:ea typeface="メイリオ" panose="020B0604030504040204" pitchFamily="50" charset="-128"/>
              </a:rPr>
              <a:t>牛個体識別台帳登録</a:t>
            </a:r>
            <a:r>
              <a:rPr kumimoji="1" lang="ja-JP" altLang="en-US" sz="1100" dirty="0" smtClean="0">
                <a:solidFill>
                  <a:schemeClr val="tx1"/>
                </a:solidFill>
                <a:latin typeface="メイリオ" panose="020B0604030504040204" pitchFamily="50" charset="-128"/>
                <a:ea typeface="メイリオ" panose="020B0604030504040204" pitchFamily="50" charset="-128"/>
              </a:rPr>
              <a:t>牛・</a:t>
            </a:r>
            <a:r>
              <a:rPr kumimoji="1" lang="ja-JP" altLang="en-US" sz="1100" dirty="0">
                <a:solidFill>
                  <a:schemeClr val="tx1"/>
                </a:solidFill>
                <a:latin typeface="メイリオ" panose="020B0604030504040204" pitchFamily="50" charset="-128"/>
                <a:ea typeface="メイリオ" panose="020B0604030504040204" pitchFamily="50" charset="-128"/>
              </a:rPr>
              <a:t>日本ホルスタイン協会登録</a:t>
            </a:r>
            <a:r>
              <a:rPr kumimoji="1" lang="ja-JP" altLang="en-US" sz="1100" dirty="0" smtClean="0">
                <a:solidFill>
                  <a:schemeClr val="tx1"/>
                </a:solidFill>
                <a:latin typeface="メイリオ" panose="020B0604030504040204" pitchFamily="50" charset="-128"/>
                <a:ea typeface="メイリオ" panose="020B0604030504040204" pitchFamily="50" charset="-128"/>
              </a:rPr>
              <a:t>牛</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a:lnSpc>
                <a:spcPts val="1800"/>
              </a:lnSpc>
            </a:pPr>
            <a:r>
              <a:rPr kumimoji="1" lang="ja-JP" altLang="en-US" sz="1100" dirty="0">
                <a:solidFill>
                  <a:schemeClr val="tx1"/>
                </a:solidFill>
                <a:latin typeface="メイリオ" panose="020B0604030504040204" pitchFamily="50" charset="-128"/>
                <a:ea typeface="メイリオ" panose="020B0604030504040204" pitchFamily="50" charset="-128"/>
              </a:rPr>
              <a:t>　</a:t>
            </a:r>
            <a:r>
              <a:rPr kumimoji="1" lang="ja-JP" altLang="en-US" sz="1100" dirty="0" smtClean="0">
                <a:solidFill>
                  <a:schemeClr val="tx1"/>
                </a:solidFill>
                <a:latin typeface="メイリオ" panose="020B0604030504040204" pitchFamily="50" charset="-128"/>
                <a:ea typeface="メイリオ" panose="020B0604030504040204" pitchFamily="50" charset="-128"/>
              </a:rPr>
              <a:t>　　</a:t>
            </a:r>
            <a:r>
              <a:rPr kumimoji="1" lang="en-US" altLang="ja-JP" sz="1100" dirty="0" smtClean="0">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軽種馬の方は、</a:t>
            </a:r>
            <a:r>
              <a:rPr kumimoji="1" lang="ja-JP" altLang="en-US" sz="1100" dirty="0" smtClean="0">
                <a:solidFill>
                  <a:schemeClr val="tx1"/>
                </a:solidFill>
                <a:latin typeface="メイリオ" panose="020B0604030504040204" pitchFamily="50" charset="-128"/>
                <a:ea typeface="メイリオ" panose="020B0604030504040204" pitchFamily="50" charset="-128"/>
              </a:rPr>
              <a:t>・ジャパンスタッドブック登録繁殖牝馬</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a:lnSpc>
                <a:spcPts val="1800"/>
              </a:lnSpc>
            </a:pPr>
            <a:r>
              <a:rPr kumimoji="1" lang="ja-JP" altLang="en-US" sz="1100" dirty="0">
                <a:solidFill>
                  <a:schemeClr val="tx1"/>
                </a:solidFill>
                <a:latin typeface="メイリオ" panose="020B0604030504040204" pitchFamily="50" charset="-128"/>
                <a:ea typeface="メイリオ" panose="020B0604030504040204" pitchFamily="50" charset="-128"/>
              </a:rPr>
              <a:t>　</a:t>
            </a:r>
            <a:r>
              <a:rPr kumimoji="1" lang="ja-JP" altLang="en-US" sz="1100" dirty="0" smtClean="0">
                <a:solidFill>
                  <a:schemeClr val="tx1"/>
                </a:solidFill>
                <a:latin typeface="メイリオ" panose="020B0604030504040204" pitchFamily="50" charset="-128"/>
                <a:ea typeface="メイリオ" panose="020B0604030504040204" pitchFamily="50" charset="-128"/>
              </a:rPr>
              <a:t>　　</a:t>
            </a:r>
            <a:r>
              <a:rPr kumimoji="1" lang="en-US" altLang="ja-JP" sz="1100" dirty="0" smtClean="0">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豚の方は、</a:t>
            </a:r>
            <a:r>
              <a:rPr kumimoji="1" lang="ja-JP" altLang="en-US" sz="1100" dirty="0">
                <a:solidFill>
                  <a:schemeClr val="tx1"/>
                </a:solidFill>
                <a:latin typeface="メイリオ" panose="020B0604030504040204" pitchFamily="50" charset="-128"/>
                <a:ea typeface="メイリオ" panose="020B0604030504040204" pitchFamily="50" charset="-128"/>
              </a:rPr>
              <a:t> ・</a:t>
            </a:r>
            <a:r>
              <a:rPr kumimoji="1" lang="ja-JP" altLang="en-US" sz="1100" dirty="0" smtClean="0">
                <a:solidFill>
                  <a:schemeClr val="tx1"/>
                </a:solidFill>
                <a:latin typeface="メイリオ" panose="020B0604030504040204" pitchFamily="50" charset="-128"/>
                <a:ea typeface="メイリオ" panose="020B0604030504040204" pitchFamily="50" charset="-128"/>
              </a:rPr>
              <a:t>Ｒ５年</a:t>
            </a:r>
            <a:r>
              <a:rPr kumimoji="1" lang="ja-JP" altLang="en-US" sz="1100" dirty="0">
                <a:solidFill>
                  <a:schemeClr val="tx1"/>
                </a:solidFill>
                <a:latin typeface="メイリオ" panose="020B0604030504040204" pitchFamily="50" charset="-128"/>
                <a:ea typeface="メイリオ" panose="020B0604030504040204" pitchFamily="50" charset="-128"/>
              </a:rPr>
              <a:t>２月１日家畜予防法に基づく、飼育頭数定期</a:t>
            </a:r>
            <a:r>
              <a:rPr kumimoji="1" lang="ja-JP" altLang="en-US" sz="1100" dirty="0" smtClean="0">
                <a:solidFill>
                  <a:schemeClr val="tx1"/>
                </a:solidFill>
                <a:latin typeface="メイリオ" panose="020B0604030504040204" pitchFamily="50" charset="-128"/>
                <a:ea typeface="メイリオ" panose="020B0604030504040204" pitchFamily="50" charset="-128"/>
              </a:rPr>
              <a:t>報告書申告頭数</a:t>
            </a:r>
            <a:endParaRPr kumimoji="1" lang="ja-JP" altLang="en-US" sz="1100" dirty="0" smtClean="0">
              <a:latin typeface="メイリオ" panose="020B0604030504040204" pitchFamily="50" charset="-128"/>
              <a:ea typeface="メイリオ" panose="020B0604030504040204" pitchFamily="50" charset="-128"/>
            </a:endParaRPr>
          </a:p>
          <a:p>
            <a:pPr>
              <a:lnSpc>
                <a:spcPts val="1800"/>
              </a:lnSpc>
            </a:pPr>
            <a:endParaRPr kumimoji="1" lang="ja-JP" altLang="en-US" sz="1200" b="1" dirty="0">
              <a:latin typeface="メイリオ" panose="020B0604030504040204" pitchFamily="50" charset="-128"/>
              <a:ea typeface="メイリオ" panose="020B0604030504040204" pitchFamily="50" charset="-128"/>
            </a:endParaRPr>
          </a:p>
          <a:p>
            <a:pPr>
              <a:lnSpc>
                <a:spcPts val="1800"/>
              </a:lnSpc>
            </a:pPr>
            <a:endParaRPr kumimoji="1" lang="ja-JP" altLang="en-US" sz="1200" b="1" dirty="0">
              <a:latin typeface="メイリオ" panose="020B0604030504040204" pitchFamily="50" charset="-128"/>
              <a:ea typeface="メイリオ" panose="020B0604030504040204" pitchFamily="50" charset="-128"/>
            </a:endParaRPr>
          </a:p>
        </p:txBody>
      </p:sp>
      <p:sp>
        <p:nvSpPr>
          <p:cNvPr id="70" name="四角形: 角を丸くする 69">
            <a:extLst>
              <a:ext uri="{FF2B5EF4-FFF2-40B4-BE49-F238E27FC236}">
                <a16:creationId xmlns:a16="http://schemas.microsoft.com/office/drawing/2014/main" xmlns="" id="{E1F9552F-2CB1-4A2C-8F90-89A696C25622}"/>
              </a:ext>
            </a:extLst>
          </p:cNvPr>
          <p:cNvSpPr/>
          <p:nvPr/>
        </p:nvSpPr>
        <p:spPr>
          <a:xfrm>
            <a:off x="703273" y="3749536"/>
            <a:ext cx="5851205" cy="350254"/>
          </a:xfrm>
          <a:prstGeom prst="round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次の事業者は対象となりません</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。・暴力団</a:t>
            </a:r>
            <a:r>
              <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等への関与が認められる事業者</a:t>
            </a:r>
            <a:endPar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・その他</a:t>
            </a:r>
            <a:r>
              <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町長が不適当と認める事業者</a:t>
            </a:r>
            <a:endPar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四角形: 角を丸くする 70">
            <a:extLst>
              <a:ext uri="{FF2B5EF4-FFF2-40B4-BE49-F238E27FC236}">
                <a16:creationId xmlns:a16="http://schemas.microsoft.com/office/drawing/2014/main" xmlns="" id="{259A0977-B720-4E26-A106-0765A9CE151C}"/>
              </a:ext>
            </a:extLst>
          </p:cNvPr>
          <p:cNvSpPr/>
          <p:nvPr/>
        </p:nvSpPr>
        <p:spPr>
          <a:xfrm>
            <a:off x="152394" y="4191001"/>
            <a:ext cx="6555047" cy="1752600"/>
          </a:xfrm>
          <a:prstGeom prst="roundRect">
            <a:avLst>
              <a:gd name="adj" fmla="val 9350"/>
            </a:avLst>
          </a:prstGeom>
          <a:solidFill>
            <a:schemeClr val="accent1">
              <a:lumMod val="7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kumimoji="1" lang="ja-JP" altLang="en-US" sz="1400" b="1" dirty="0" smtClean="0">
                <a:latin typeface="メイリオ" panose="020B0604030504040204" pitchFamily="50" charset="-128"/>
                <a:ea typeface="メイリオ" panose="020B0604030504040204" pitchFamily="50" charset="-128"/>
              </a:rPr>
              <a:t>　</a:t>
            </a:r>
            <a:endParaRPr kumimoji="1" lang="en-US" altLang="ja-JP" sz="1400" b="1" dirty="0" smtClean="0">
              <a:latin typeface="メイリオ" panose="020B0604030504040204" pitchFamily="50" charset="-128"/>
              <a:ea typeface="メイリオ" panose="020B0604030504040204" pitchFamily="50" charset="-128"/>
            </a:endParaRPr>
          </a:p>
          <a:p>
            <a:r>
              <a:rPr kumimoji="1" lang="en-US" altLang="ja-JP" sz="1400" b="1" dirty="0" smtClean="0">
                <a:latin typeface="メイリオ" panose="020B0604030504040204" pitchFamily="50" charset="-128"/>
                <a:ea typeface="メイリオ" panose="020B0604030504040204" pitchFamily="50" charset="-128"/>
              </a:rPr>
              <a:t>【</a:t>
            </a:r>
            <a:r>
              <a:rPr kumimoji="1" lang="ja-JP" altLang="en-US" sz="1400" b="1" dirty="0" smtClean="0">
                <a:latin typeface="メイリオ" panose="020B0604030504040204" pitchFamily="50" charset="-128"/>
                <a:ea typeface="メイリオ" panose="020B0604030504040204" pitchFamily="50" charset="-128"/>
              </a:rPr>
              <a:t>補助金額</a:t>
            </a:r>
            <a:r>
              <a:rPr kumimoji="1" lang="en-US" altLang="ja-JP" sz="1400" b="1" dirty="0">
                <a:latin typeface="メイリオ" panose="020B0604030504040204" pitchFamily="50" charset="-128"/>
                <a:ea typeface="メイリオ" panose="020B0604030504040204" pitchFamily="50" charset="-128"/>
              </a:rPr>
              <a:t>】</a:t>
            </a:r>
          </a:p>
          <a:p>
            <a:r>
              <a:rPr kumimoji="1" lang="en-US" altLang="ja-JP" sz="1400" b="1" u="sng" dirty="0">
                <a:latin typeface="メイリオ" panose="020B0604030504040204" pitchFamily="50" charset="-128"/>
                <a:ea typeface="メイリオ" panose="020B0604030504040204" pitchFamily="50" charset="-128"/>
              </a:rPr>
              <a:t>※</a:t>
            </a:r>
            <a:r>
              <a:rPr lang="ja-JP" altLang="ja-JP" sz="1200" u="sng" dirty="0" smtClean="0"/>
              <a:t>対象</a:t>
            </a:r>
            <a:r>
              <a:rPr lang="ja-JP" altLang="ja-JP" sz="1200" u="sng" dirty="0"/>
              <a:t>品目：自らが販売を目的として飼養している家畜等に供給する配合飼料を与えている下記の畜種とする</a:t>
            </a:r>
            <a:r>
              <a:rPr lang="ja-JP" altLang="ja-JP" sz="1200" dirty="0"/>
              <a:t>。</a:t>
            </a:r>
          </a:p>
          <a:p>
            <a:r>
              <a:rPr kumimoji="1" lang="ja-JP" altLang="en-US" sz="1400" b="1" dirty="0" smtClean="0">
                <a:latin typeface="メイリオ" panose="020B0604030504040204" pitchFamily="50" charset="-128"/>
                <a:ea typeface="メイリオ" panose="020B0604030504040204" pitchFamily="50" charset="-128"/>
              </a:rPr>
              <a:t>　　　補助対象種：①乳牛１頭５千円　・繁殖雌牛、育成牛</a:t>
            </a:r>
            <a:endParaRPr kumimoji="1" lang="en-US" altLang="ja-JP" sz="1400" b="1" dirty="0">
              <a:latin typeface="メイリオ" panose="020B0604030504040204" pitchFamily="50" charset="-128"/>
              <a:ea typeface="メイリオ" panose="020B0604030504040204" pitchFamily="50" charset="-128"/>
            </a:endParaRPr>
          </a:p>
          <a:p>
            <a:r>
              <a:rPr kumimoji="1" lang="ja-JP" altLang="en-US" sz="1400" b="1" dirty="0" smtClean="0">
                <a:latin typeface="メイリオ" panose="020B0604030504040204" pitchFamily="50" charset="-128"/>
                <a:ea typeface="メイリオ" panose="020B0604030504040204" pitchFamily="50" charset="-128"/>
              </a:rPr>
              <a:t>　　　　　　　　　②</a:t>
            </a:r>
            <a:r>
              <a:rPr kumimoji="1" lang="ja-JP" altLang="en-US" sz="1400" b="1" dirty="0">
                <a:latin typeface="メイリオ" panose="020B0604030504040204" pitchFamily="50" charset="-128"/>
                <a:ea typeface="メイリオ" panose="020B0604030504040204" pitchFamily="50" charset="-128"/>
              </a:rPr>
              <a:t>肉用牛１頭５千円・</a:t>
            </a:r>
            <a:r>
              <a:rPr kumimoji="1" lang="ja-JP" altLang="en-US" sz="1400" b="1" dirty="0" smtClean="0">
                <a:latin typeface="メイリオ" panose="020B0604030504040204" pitchFamily="50" charset="-128"/>
                <a:ea typeface="メイリオ" panose="020B0604030504040204" pitchFamily="50" charset="-128"/>
              </a:rPr>
              <a:t>肥育</a:t>
            </a:r>
            <a:r>
              <a:rPr kumimoji="1" lang="ja-JP" altLang="en-US" sz="1400" b="1" dirty="0">
                <a:latin typeface="メイリオ" panose="020B0604030504040204" pitchFamily="50" charset="-128"/>
                <a:ea typeface="メイリオ" panose="020B0604030504040204" pitchFamily="50" charset="-128"/>
              </a:rPr>
              <a:t>牛、繁殖雌</a:t>
            </a:r>
            <a:r>
              <a:rPr kumimoji="1" lang="ja-JP" altLang="en-US" sz="1400" b="1" dirty="0" smtClean="0">
                <a:latin typeface="メイリオ" panose="020B0604030504040204" pitchFamily="50" charset="-128"/>
                <a:ea typeface="メイリオ" panose="020B0604030504040204" pitchFamily="50" charset="-128"/>
              </a:rPr>
              <a:t>牛、育成牛</a:t>
            </a:r>
            <a:endParaRPr kumimoji="1" lang="en-US" altLang="ja-JP" sz="1400" b="1" dirty="0" smtClean="0">
              <a:latin typeface="メイリオ" panose="020B0604030504040204" pitchFamily="50" charset="-128"/>
              <a:ea typeface="メイリオ" panose="020B0604030504040204" pitchFamily="50" charset="-128"/>
            </a:endParaRPr>
          </a:p>
          <a:p>
            <a:r>
              <a:rPr kumimoji="1" lang="ja-JP" altLang="en-US" sz="1400" b="1" dirty="0">
                <a:latin typeface="メイリオ" panose="020B0604030504040204" pitchFamily="50" charset="-128"/>
                <a:ea typeface="メイリオ" panose="020B0604030504040204" pitchFamily="50" charset="-128"/>
              </a:rPr>
              <a:t>　</a:t>
            </a:r>
            <a:r>
              <a:rPr kumimoji="1" lang="ja-JP" altLang="en-US" sz="1400" b="1" dirty="0" smtClean="0">
                <a:latin typeface="メイリオ" panose="020B0604030504040204" pitchFamily="50" charset="-128"/>
                <a:ea typeface="メイリオ" panose="020B0604030504040204" pitchFamily="50" charset="-128"/>
              </a:rPr>
              <a:t>　　　　　　　　</a:t>
            </a:r>
            <a:r>
              <a:rPr kumimoji="1" lang="ja-JP" altLang="en-US" sz="1400" b="1" dirty="0">
                <a:latin typeface="メイリオ" panose="020B0604030504040204" pitchFamily="50" charset="-128"/>
                <a:ea typeface="メイリオ" panose="020B0604030504040204" pitchFamily="50" charset="-128"/>
              </a:rPr>
              <a:t>③軽種馬</a:t>
            </a:r>
            <a:r>
              <a:rPr kumimoji="1" lang="ja-JP" altLang="en-US" sz="1400" b="1" dirty="0" smtClean="0">
                <a:latin typeface="メイリオ" panose="020B0604030504040204" pitchFamily="50" charset="-128"/>
                <a:ea typeface="メイリオ" panose="020B0604030504040204" pitchFamily="50" charset="-128"/>
              </a:rPr>
              <a:t>１頭３千円</a:t>
            </a:r>
            <a:r>
              <a:rPr kumimoji="1" lang="ja-JP" altLang="en-US" sz="1400" b="1" dirty="0">
                <a:latin typeface="メイリオ" panose="020B0604030504040204" pitchFamily="50" charset="-128"/>
                <a:ea typeface="メイリオ" panose="020B0604030504040204" pitchFamily="50" charset="-128"/>
              </a:rPr>
              <a:t>・</a:t>
            </a:r>
            <a:r>
              <a:rPr kumimoji="1" lang="ja-JP" altLang="en-US" sz="1400" b="1" dirty="0" smtClean="0">
                <a:latin typeface="メイリオ" panose="020B0604030504040204" pitchFamily="50" charset="-128"/>
                <a:ea typeface="メイリオ" panose="020B0604030504040204" pitchFamily="50" charset="-128"/>
              </a:rPr>
              <a:t>繁殖雌馬</a:t>
            </a:r>
            <a:endParaRPr kumimoji="1" lang="en-US" altLang="ja-JP" sz="1400" b="1" dirty="0" smtClean="0">
              <a:latin typeface="メイリオ" panose="020B0604030504040204" pitchFamily="50" charset="-128"/>
              <a:ea typeface="メイリオ" panose="020B0604030504040204" pitchFamily="50" charset="-128"/>
            </a:endParaRPr>
          </a:p>
          <a:p>
            <a:r>
              <a:rPr kumimoji="1" lang="ja-JP" altLang="en-US" sz="1400" b="1" dirty="0">
                <a:latin typeface="メイリオ" panose="020B0604030504040204" pitchFamily="50" charset="-128"/>
                <a:ea typeface="メイリオ" panose="020B0604030504040204" pitchFamily="50" charset="-128"/>
              </a:rPr>
              <a:t>　</a:t>
            </a:r>
            <a:r>
              <a:rPr kumimoji="1" lang="ja-JP" altLang="en-US" sz="1400" b="1" dirty="0" smtClean="0">
                <a:latin typeface="メイリオ" panose="020B0604030504040204" pitchFamily="50" charset="-128"/>
                <a:ea typeface="メイリオ" panose="020B0604030504040204" pitchFamily="50" charset="-128"/>
              </a:rPr>
              <a:t>　　　　　　　　④肉豚１頭１千円　・繁殖豚、育成豚、肥育豚、種豚</a:t>
            </a:r>
          </a:p>
          <a:p>
            <a:r>
              <a:rPr kumimoji="1" lang="ja-JP" altLang="en-US" sz="1200" b="1" dirty="0">
                <a:latin typeface="メイリオ" panose="020B0604030504040204" pitchFamily="50" charset="-128"/>
                <a:ea typeface="メイリオ" panose="020B0604030504040204" pitchFamily="50" charset="-128"/>
              </a:rPr>
              <a:t>　</a:t>
            </a:r>
            <a:r>
              <a:rPr kumimoji="1" lang="ja-JP" altLang="en-US" sz="1200" b="1" dirty="0" smtClean="0">
                <a:latin typeface="メイリオ" panose="020B0604030504040204" pitchFamily="50" charset="-128"/>
                <a:ea typeface="メイリオ" panose="020B0604030504040204" pitchFamily="50" charset="-128"/>
              </a:rPr>
              <a:t>　　　</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補助金額の上限は１事業者</a:t>
            </a:r>
            <a:r>
              <a:rPr kumimoji="1" lang="ja-JP" altLang="en-US" sz="1200" b="1" dirty="0">
                <a:latin typeface="メイリオ" panose="020B0604030504040204" pitchFamily="50" charset="-128"/>
                <a:ea typeface="メイリオ" panose="020B0604030504040204" pitchFamily="50" charset="-128"/>
              </a:rPr>
              <a:t>１００</a:t>
            </a:r>
            <a:r>
              <a:rPr kumimoji="1" lang="ja-JP" altLang="en-US" sz="1200" b="1" dirty="0" smtClean="0">
                <a:latin typeface="メイリオ" panose="020B0604030504040204" pitchFamily="50" charset="-128"/>
                <a:ea typeface="メイリオ" panose="020B0604030504040204" pitchFamily="50" charset="-128"/>
              </a:rPr>
              <a:t>万円で、交付は１回限りとなります。</a:t>
            </a:r>
          </a:p>
          <a:p>
            <a:r>
              <a:rPr kumimoji="1" lang="ja-JP" altLang="en-US" sz="1200" b="1" dirty="0" smtClean="0">
                <a:latin typeface="メイリオ" panose="020B0604030504040204" pitchFamily="50" charset="-128"/>
                <a:ea typeface="メイリオ" panose="020B0604030504040204" pitchFamily="50" charset="-128"/>
              </a:rPr>
              <a:t>　　　　</a:t>
            </a:r>
          </a:p>
        </p:txBody>
      </p:sp>
      <p:sp>
        <p:nvSpPr>
          <p:cNvPr id="74" name="四角形: 角を丸くする 73">
            <a:extLst>
              <a:ext uri="{FF2B5EF4-FFF2-40B4-BE49-F238E27FC236}">
                <a16:creationId xmlns:a16="http://schemas.microsoft.com/office/drawing/2014/main" xmlns="" id="{06A87334-8873-4213-A498-CB877D34A1A0}"/>
              </a:ext>
            </a:extLst>
          </p:cNvPr>
          <p:cNvSpPr/>
          <p:nvPr/>
        </p:nvSpPr>
        <p:spPr>
          <a:xfrm>
            <a:off x="152395" y="6019800"/>
            <a:ext cx="6555047" cy="2981325"/>
          </a:xfrm>
          <a:prstGeom prst="roundRect">
            <a:avLst>
              <a:gd name="adj" fmla="val 5202"/>
            </a:avLst>
          </a:prstGeom>
          <a:ln w="28575">
            <a:prstDash val="sysDot"/>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lIns="0" tIns="0" rIns="0" bIns="0" rtlCol="0" anchor="t" anchorCtr="0"/>
          <a:lstStyle/>
          <a:p>
            <a:pPr>
              <a:lnSpc>
                <a:spcPts val="800"/>
              </a:lnSpc>
            </a:pPr>
            <a:endParaRPr kumimoji="1" lang="en-US" altLang="ja-JP" sz="2000" b="1" dirty="0">
              <a:latin typeface="メイリオ" panose="020B0604030504040204" pitchFamily="50" charset="-128"/>
              <a:ea typeface="メイリオ" panose="020B0604030504040204" pitchFamily="50" charset="-128"/>
            </a:endParaRPr>
          </a:p>
          <a:p>
            <a:pPr>
              <a:lnSpc>
                <a:spcPts val="2000"/>
              </a:lnSpc>
            </a:pP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提出書類</a:t>
            </a:r>
            <a:r>
              <a:rPr kumimoji="1" lang="en-US" altLang="ja-JP" sz="1400" b="1" dirty="0" smtClean="0">
                <a:latin typeface="メイリオ" panose="020B0604030504040204" pitchFamily="50" charset="-128"/>
                <a:ea typeface="メイリオ" panose="020B0604030504040204" pitchFamily="50" charset="-128"/>
              </a:rPr>
              <a:t>】</a:t>
            </a:r>
          </a:p>
          <a:p>
            <a:pPr>
              <a:lnSpc>
                <a:spcPts val="2000"/>
              </a:lnSpc>
            </a:pPr>
            <a:r>
              <a:rPr kumimoji="1" lang="ja-JP" altLang="en-US" sz="1400" dirty="0" smtClean="0">
                <a:solidFill>
                  <a:schemeClr val="tx1"/>
                </a:solidFill>
                <a:latin typeface="メイリオ" panose="020B0604030504040204" pitchFamily="50" charset="-128"/>
                <a:ea typeface="メイリオ" panose="020B0604030504040204" pitchFamily="50" charset="-128"/>
              </a:rPr>
              <a:t>①</a:t>
            </a:r>
            <a:r>
              <a:rPr kumimoji="1" lang="ja-JP" altLang="en-US" sz="1400" dirty="0">
                <a:solidFill>
                  <a:schemeClr val="tx1"/>
                </a:solidFill>
                <a:latin typeface="メイリオ" panose="020B0604030504040204" pitchFamily="50" charset="-128"/>
                <a:ea typeface="メイリオ" panose="020B0604030504040204" pitchFamily="50" charset="-128"/>
              </a:rPr>
              <a:t>交付</a:t>
            </a:r>
            <a:r>
              <a:rPr kumimoji="1" lang="ja-JP" altLang="en-US" sz="1400" dirty="0" smtClean="0">
                <a:solidFill>
                  <a:schemeClr val="tx1"/>
                </a:solidFill>
                <a:latin typeface="メイリオ" panose="020B0604030504040204" pitchFamily="50" charset="-128"/>
                <a:ea typeface="メイリオ" panose="020B0604030504040204" pitchFamily="50" charset="-128"/>
              </a:rPr>
              <a:t>申請兼請求書</a:t>
            </a:r>
            <a:r>
              <a:rPr kumimoji="1" lang="ja-JP" altLang="en-US" sz="1400" dirty="0">
                <a:solidFill>
                  <a:schemeClr val="tx1"/>
                </a:solidFill>
                <a:latin typeface="メイリオ" panose="020B0604030504040204" pitchFamily="50" charset="-128"/>
                <a:ea typeface="メイリオ" panose="020B0604030504040204" pitchFamily="50" charset="-128"/>
              </a:rPr>
              <a:t>（別記</a:t>
            </a:r>
            <a:r>
              <a:rPr kumimoji="1" lang="ja-JP" altLang="en-US" sz="1400" dirty="0" smtClean="0">
                <a:solidFill>
                  <a:schemeClr val="tx1"/>
                </a:solidFill>
                <a:latin typeface="メイリオ" panose="020B0604030504040204" pitchFamily="50" charset="-128"/>
                <a:ea typeface="メイリオ" panose="020B0604030504040204" pitchFamily="50" charset="-128"/>
              </a:rPr>
              <a:t>様式１号</a:t>
            </a:r>
            <a:r>
              <a:rPr kumimoji="1" lang="ja-JP" altLang="en-US" sz="1400" dirty="0">
                <a:solidFill>
                  <a:schemeClr val="tx1"/>
                </a:solidFill>
                <a:latin typeface="メイリオ" panose="020B0604030504040204" pitchFamily="50" charset="-128"/>
                <a:ea typeface="メイリオ" panose="020B0604030504040204" pitchFamily="50" charset="-128"/>
              </a:rPr>
              <a:t>）</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nSpc>
                <a:spcPts val="1800"/>
              </a:lnSpc>
            </a:pPr>
            <a:r>
              <a:rPr kumimoji="1" lang="ja-JP" altLang="en-US" sz="1400" dirty="0" smtClean="0">
                <a:solidFill>
                  <a:schemeClr val="tx1"/>
                </a:solidFill>
                <a:latin typeface="メイリオ" panose="020B0604030504040204" pitchFamily="50" charset="-128"/>
                <a:ea typeface="メイリオ" panose="020B0604030504040204" pitchFamily="50" charset="-128"/>
              </a:rPr>
              <a:t>②支援</a:t>
            </a:r>
            <a:r>
              <a:rPr kumimoji="1" lang="ja-JP" altLang="en-US" sz="1400" dirty="0">
                <a:solidFill>
                  <a:schemeClr val="tx1"/>
                </a:solidFill>
                <a:latin typeface="メイリオ" panose="020B0604030504040204" pitchFamily="50" charset="-128"/>
                <a:ea typeface="メイリオ" panose="020B0604030504040204" pitchFamily="50" charset="-128"/>
              </a:rPr>
              <a:t>金の振込先口座の通帳の</a:t>
            </a:r>
            <a:r>
              <a:rPr kumimoji="1" lang="ja-JP" altLang="en-US" sz="1400" dirty="0" smtClean="0">
                <a:solidFill>
                  <a:schemeClr val="tx1"/>
                </a:solidFill>
                <a:latin typeface="メイリオ" panose="020B0604030504040204" pitchFamily="50" charset="-128"/>
                <a:ea typeface="メイリオ" panose="020B0604030504040204" pitchFamily="50" charset="-128"/>
              </a:rPr>
              <a:t>写し（</a:t>
            </a:r>
            <a:r>
              <a:rPr kumimoji="1" lang="ja-JP" altLang="en-US" sz="1400" dirty="0">
                <a:solidFill>
                  <a:schemeClr val="tx1"/>
                </a:solidFill>
                <a:latin typeface="メイリオ" panose="020B0604030504040204" pitchFamily="50" charset="-128"/>
                <a:ea typeface="メイリオ" panose="020B0604030504040204" pitchFamily="50" charset="-128"/>
              </a:rPr>
              <a:t>金融機関名、支店名</a:t>
            </a:r>
            <a:r>
              <a:rPr kumimoji="1" lang="ja-JP" altLang="en-US" sz="1400" dirty="0" smtClean="0">
                <a:solidFill>
                  <a:schemeClr val="tx1"/>
                </a:solidFill>
                <a:latin typeface="メイリオ" panose="020B0604030504040204" pitchFamily="50" charset="-128"/>
                <a:ea typeface="メイリオ" panose="020B0604030504040204" pitchFamily="50" charset="-128"/>
              </a:rPr>
              <a:t>、預貯金</a:t>
            </a:r>
            <a:r>
              <a:rPr kumimoji="1" lang="ja-JP" altLang="en-US" sz="1400" dirty="0">
                <a:solidFill>
                  <a:schemeClr val="tx1"/>
                </a:solidFill>
                <a:latin typeface="メイリオ" panose="020B0604030504040204" pitchFamily="50" charset="-128"/>
                <a:ea typeface="メイリオ" panose="020B0604030504040204" pitchFamily="50" charset="-128"/>
              </a:rPr>
              <a:t>種別</a:t>
            </a:r>
            <a:r>
              <a:rPr kumimoji="1" lang="ja-JP" altLang="en-US" sz="1400" dirty="0" smtClean="0">
                <a:solidFill>
                  <a:schemeClr val="tx1"/>
                </a:solidFill>
                <a:latin typeface="メイリオ" panose="020B0604030504040204" pitchFamily="50" charset="-128"/>
                <a:ea typeface="メイリオ" panose="020B0604030504040204" pitchFamily="50" charset="-128"/>
              </a:rPr>
              <a:t>、</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ts val="1800"/>
              </a:lnSpc>
            </a:pP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rPr>
              <a:t>　　　　　　　　　　　　　　口座</a:t>
            </a:r>
            <a:r>
              <a:rPr kumimoji="1" lang="ja-JP" altLang="en-US" sz="1400" dirty="0">
                <a:solidFill>
                  <a:schemeClr val="tx1"/>
                </a:solidFill>
                <a:latin typeface="メイリオ" panose="020B0604030504040204" pitchFamily="50" charset="-128"/>
                <a:ea typeface="メイリオ" panose="020B0604030504040204" pitchFamily="50" charset="-128"/>
              </a:rPr>
              <a:t>名義、口座番号がわかる見開きのページ</a:t>
            </a:r>
            <a:r>
              <a:rPr kumimoji="1" lang="ja-JP" altLang="en-US" sz="1400" dirty="0" smtClean="0">
                <a:solidFill>
                  <a:schemeClr val="tx1"/>
                </a:solidFill>
                <a:latin typeface="メイリオ" panose="020B0604030504040204" pitchFamily="50" charset="-128"/>
                <a:ea typeface="メイリオ" panose="020B0604030504040204" pitchFamily="50" charset="-128"/>
              </a:rPr>
              <a:t>）</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ts val="1800"/>
              </a:lnSpc>
            </a:pPr>
            <a:r>
              <a:rPr kumimoji="1" lang="ja-JP" altLang="en-US" sz="1400" dirty="0" smtClean="0">
                <a:solidFill>
                  <a:schemeClr val="tx1"/>
                </a:solidFill>
                <a:latin typeface="メイリオ" panose="020B0604030504040204" pitchFamily="50" charset="-128"/>
                <a:ea typeface="メイリオ" panose="020B0604030504040204" pitchFamily="50" charset="-128"/>
              </a:rPr>
              <a:t>③</a:t>
            </a:r>
            <a:r>
              <a:rPr kumimoji="1" lang="ja-JP" altLang="en-US" sz="1400" dirty="0">
                <a:solidFill>
                  <a:schemeClr val="tx1"/>
                </a:solidFill>
                <a:latin typeface="メイリオ" panose="020B0604030504040204" pitchFamily="50" charset="-128"/>
                <a:ea typeface="メイリオ" panose="020B0604030504040204" pitchFamily="50" charset="-128"/>
              </a:rPr>
              <a:t>添付</a:t>
            </a:r>
            <a:r>
              <a:rPr kumimoji="1" lang="ja-JP" altLang="en-US" sz="1400" dirty="0" smtClean="0">
                <a:solidFill>
                  <a:schemeClr val="tx1"/>
                </a:solidFill>
                <a:latin typeface="メイリオ" panose="020B0604030504040204" pitchFamily="50" charset="-128"/>
                <a:ea typeface="メイリオ" panose="020B0604030504040204" pitchFamily="50" charset="-128"/>
              </a:rPr>
              <a:t>資料</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ts val="1800"/>
              </a:lnSpc>
            </a:pPr>
            <a:r>
              <a:rPr kumimoji="1" lang="ja-JP" altLang="en-US" sz="1400" dirty="0" smtClean="0">
                <a:solidFill>
                  <a:schemeClr val="tx1"/>
                </a:solidFill>
                <a:latin typeface="メイリオ" panose="020B0604030504040204" pitchFamily="50" charset="-128"/>
                <a:ea typeface="メイリオ" panose="020B0604030504040204" pitchFamily="50" charset="-128"/>
              </a:rPr>
              <a:t>・Ｒ５年２月１日現在、家畜予防法に基づく、飼育頭数定期報告書申告頭数</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ts val="1800"/>
              </a:lnSpc>
            </a:pP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en-US" altLang="ja-JP" sz="1400" dirty="0" smtClean="0">
                <a:solidFill>
                  <a:schemeClr val="tx1"/>
                </a:solidFill>
                <a:latin typeface="メイリオ" panose="020B0604030504040204" pitchFamily="50" charset="-128"/>
                <a:ea typeface="メイリオ" panose="020B0604030504040204" pitchFamily="50" charset="-128"/>
              </a:rPr>
              <a:t>※</a:t>
            </a:r>
            <a:r>
              <a:rPr kumimoji="1" lang="ja-JP" altLang="en-US" sz="1400" dirty="0" smtClean="0">
                <a:solidFill>
                  <a:schemeClr val="tx1"/>
                </a:solidFill>
                <a:latin typeface="メイリオ" panose="020B0604030504040204" pitchFamily="50" charset="-128"/>
                <a:ea typeface="メイリオ" panose="020B0604030504040204" pitchFamily="50" charset="-128"/>
              </a:rPr>
              <a:t>飼育牛個体識別台帳登録牛　</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ts val="1800"/>
              </a:lnSpc>
            </a:pP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en-US" altLang="ja-JP" sz="1400" dirty="0" smtClean="0">
                <a:solidFill>
                  <a:schemeClr val="tx1"/>
                </a:solidFill>
                <a:latin typeface="メイリオ" panose="020B0604030504040204" pitchFamily="50" charset="-128"/>
                <a:ea typeface="メイリオ" panose="020B0604030504040204" pitchFamily="50" charset="-128"/>
              </a:rPr>
              <a:t>※</a:t>
            </a:r>
            <a:r>
              <a:rPr kumimoji="1" lang="ja-JP" altLang="en-US" sz="1400" dirty="0" smtClean="0">
                <a:solidFill>
                  <a:schemeClr val="tx1"/>
                </a:solidFill>
                <a:latin typeface="メイリオ" panose="020B0604030504040204" pitchFamily="50" charset="-128"/>
                <a:ea typeface="メイリオ" panose="020B0604030504040204" pitchFamily="50" charset="-128"/>
              </a:rPr>
              <a:t>日本ホルスタイン協会登録牛</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ts val="1800"/>
              </a:lnSpc>
            </a:pP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en-US" altLang="ja-JP" sz="1400" dirty="0" smtClean="0">
                <a:solidFill>
                  <a:schemeClr val="tx1"/>
                </a:solidFill>
                <a:latin typeface="メイリオ" panose="020B0604030504040204" pitchFamily="50" charset="-128"/>
                <a:ea typeface="メイリオ" panose="020B0604030504040204" pitchFamily="50" charset="-128"/>
              </a:rPr>
              <a:t>※</a:t>
            </a:r>
            <a:r>
              <a:rPr kumimoji="1" lang="ja-JP" altLang="en-US" sz="1400" dirty="0" smtClean="0">
                <a:solidFill>
                  <a:schemeClr val="tx1"/>
                </a:solidFill>
                <a:latin typeface="メイリオ" panose="020B0604030504040204" pitchFamily="50" charset="-128"/>
                <a:ea typeface="メイリオ" panose="020B0604030504040204" pitchFamily="50" charset="-128"/>
              </a:rPr>
              <a:t>ジャパンスタッドブック登録繁殖牝馬</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ts val="1800"/>
              </a:lnSpc>
            </a:pP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en-US" altLang="ja-JP" sz="1400" dirty="0" smtClean="0">
                <a:solidFill>
                  <a:schemeClr val="tx1"/>
                </a:solidFill>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豚の方</a:t>
            </a:r>
            <a:r>
              <a:rPr kumimoji="1" lang="ja-JP" altLang="en-US" sz="1400" dirty="0" smtClean="0">
                <a:latin typeface="メイリオ" panose="020B0604030504040204" pitchFamily="50" charset="-128"/>
                <a:ea typeface="メイリオ" panose="020B0604030504040204" pitchFamily="50" charset="-128"/>
              </a:rPr>
              <a:t>は</a:t>
            </a:r>
            <a:r>
              <a:rPr kumimoji="1" lang="ja-JP" altLang="en-US" sz="1400" dirty="0" smtClean="0">
                <a:solidFill>
                  <a:schemeClr val="tx1"/>
                </a:solidFill>
                <a:latin typeface="メイリオ" panose="020B0604030504040204" pitchFamily="50" charset="-128"/>
                <a:ea typeface="メイリオ" panose="020B0604030504040204" pitchFamily="50" charset="-128"/>
              </a:rPr>
              <a:t>Ｒ</a:t>
            </a:r>
            <a:r>
              <a:rPr kumimoji="1" lang="ja-JP" altLang="en-US" sz="1400" dirty="0">
                <a:solidFill>
                  <a:schemeClr val="tx1"/>
                </a:solidFill>
                <a:latin typeface="メイリオ" panose="020B0604030504040204" pitchFamily="50" charset="-128"/>
                <a:ea typeface="メイリオ" panose="020B0604030504040204" pitchFamily="50" charset="-128"/>
              </a:rPr>
              <a:t>５</a:t>
            </a:r>
            <a:r>
              <a:rPr kumimoji="1" lang="ja-JP" altLang="en-US" sz="1400" dirty="0" smtClean="0">
                <a:solidFill>
                  <a:schemeClr val="tx1"/>
                </a:solidFill>
                <a:latin typeface="メイリオ" panose="020B0604030504040204" pitchFamily="50" charset="-128"/>
                <a:ea typeface="メイリオ" panose="020B0604030504040204" pitchFamily="50" charset="-128"/>
              </a:rPr>
              <a:t>年</a:t>
            </a:r>
            <a:r>
              <a:rPr kumimoji="1" lang="ja-JP" altLang="en-US" sz="1400" dirty="0">
                <a:solidFill>
                  <a:schemeClr val="tx1"/>
                </a:solidFill>
                <a:latin typeface="メイリオ" panose="020B0604030504040204" pitchFamily="50" charset="-128"/>
                <a:ea typeface="メイリオ" panose="020B0604030504040204" pitchFamily="50" charset="-128"/>
              </a:rPr>
              <a:t>２月１日家畜予防法に基づく</a:t>
            </a:r>
            <a:r>
              <a:rPr kumimoji="1" lang="ja-JP" altLang="en-US" sz="1400" dirty="0" smtClean="0">
                <a:solidFill>
                  <a:schemeClr val="tx1"/>
                </a:solidFill>
                <a:latin typeface="メイリオ" panose="020B0604030504040204" pitchFamily="50" charset="-128"/>
                <a:ea typeface="メイリオ" panose="020B0604030504040204" pitchFamily="50" charset="-128"/>
              </a:rPr>
              <a:t>、飼育</a:t>
            </a:r>
            <a:r>
              <a:rPr kumimoji="1" lang="ja-JP" altLang="en-US" sz="1400" dirty="0">
                <a:solidFill>
                  <a:schemeClr val="tx1"/>
                </a:solidFill>
                <a:latin typeface="メイリオ" panose="020B0604030504040204" pitchFamily="50" charset="-128"/>
                <a:ea typeface="メイリオ" panose="020B0604030504040204" pitchFamily="50" charset="-128"/>
              </a:rPr>
              <a:t>頭数定期報告書申告</a:t>
            </a:r>
            <a:r>
              <a:rPr kumimoji="1" lang="ja-JP" altLang="en-US" sz="1400" dirty="0" smtClean="0">
                <a:solidFill>
                  <a:schemeClr val="tx1"/>
                </a:solidFill>
                <a:latin typeface="メイリオ" panose="020B0604030504040204" pitchFamily="50" charset="-128"/>
                <a:ea typeface="メイリオ" panose="020B0604030504040204" pitchFamily="50" charset="-128"/>
              </a:rPr>
              <a:t>頭数</a:t>
            </a:r>
            <a:endParaRPr kumimoji="1" lang="en-US" altLang="ja-JP" sz="1400" b="1" dirty="0" smtClean="0">
              <a:solidFill>
                <a:prstClr val="black"/>
              </a:solidFill>
              <a:latin typeface="メイリオ" panose="020B0604030504040204" pitchFamily="50" charset="-128"/>
              <a:ea typeface="メイリオ" panose="020B0604030504040204" pitchFamily="50" charset="-128"/>
            </a:endParaRPr>
          </a:p>
          <a:p>
            <a:pPr>
              <a:lnSpc>
                <a:spcPts val="1800"/>
              </a:lnSpc>
            </a:pPr>
            <a:r>
              <a:rPr kumimoji="1" lang="en-US" altLang="ja-JP" sz="1400" b="1" dirty="0" smtClean="0">
                <a:solidFill>
                  <a:prstClr val="black"/>
                </a:solidFill>
                <a:latin typeface="メイリオ" panose="020B0604030504040204" pitchFamily="50" charset="-128"/>
                <a:ea typeface="メイリオ" panose="020B0604030504040204" pitchFamily="50" charset="-128"/>
              </a:rPr>
              <a:t>【</a:t>
            </a:r>
            <a:r>
              <a:rPr kumimoji="1" lang="ja-JP" altLang="en-US" sz="1400" b="1" dirty="0">
                <a:solidFill>
                  <a:prstClr val="black"/>
                </a:solidFill>
                <a:latin typeface="メイリオ" panose="020B0604030504040204" pitchFamily="50" charset="-128"/>
                <a:ea typeface="メイリオ" panose="020B0604030504040204" pitchFamily="50" charset="-128"/>
              </a:rPr>
              <a:t>申請方法</a:t>
            </a:r>
            <a:r>
              <a:rPr kumimoji="1" lang="en-US" altLang="ja-JP" sz="1400" b="1" dirty="0" smtClean="0">
                <a:solidFill>
                  <a:prstClr val="black"/>
                </a:solidFill>
                <a:latin typeface="メイリオ" panose="020B0604030504040204" pitchFamily="50" charset="-128"/>
                <a:ea typeface="メイリオ" panose="020B0604030504040204" pitchFamily="50" charset="-128"/>
              </a:rPr>
              <a:t>】</a:t>
            </a:r>
            <a:r>
              <a:rPr kumimoji="1" lang="ja-JP" altLang="en-US" sz="1400" dirty="0" smtClean="0">
                <a:solidFill>
                  <a:prstClr val="black"/>
                </a:solidFill>
                <a:latin typeface="メイリオ" panose="020B0604030504040204" pitchFamily="50" charset="-128"/>
                <a:ea typeface="メイリオ" panose="020B0604030504040204" pitchFamily="50" charset="-128"/>
              </a:rPr>
              <a:t>とうや湖農業協同組合に申請（委任が必要）</a:t>
            </a:r>
            <a:endParaRPr kumimoji="1" lang="en-US" altLang="ja-JP" sz="1400" dirty="0" smtClean="0">
              <a:solidFill>
                <a:prstClr val="black"/>
              </a:solidFill>
              <a:latin typeface="メイリオ" panose="020B0604030504040204" pitchFamily="50" charset="-128"/>
              <a:ea typeface="メイリオ" panose="020B0604030504040204" pitchFamily="50" charset="-128"/>
            </a:endParaRPr>
          </a:p>
          <a:p>
            <a:pPr>
              <a:lnSpc>
                <a:spcPts val="2000"/>
              </a:lnSpc>
            </a:pPr>
            <a:r>
              <a:rPr kumimoji="1" lang="en-US" altLang="ja-JP" sz="1400" b="1" dirty="0" smtClean="0">
                <a:solidFill>
                  <a:prstClr val="black"/>
                </a:solidFill>
                <a:latin typeface="メイリオ" panose="020B0604030504040204" pitchFamily="50" charset="-128"/>
                <a:ea typeface="メイリオ" panose="020B0604030504040204" pitchFamily="50" charset="-128"/>
              </a:rPr>
              <a:t>【</a:t>
            </a:r>
            <a:r>
              <a:rPr kumimoji="1" lang="ja-JP" altLang="en-US" sz="1400" b="1" dirty="0">
                <a:solidFill>
                  <a:prstClr val="black"/>
                </a:solidFill>
                <a:latin typeface="メイリオ" panose="020B0604030504040204" pitchFamily="50" charset="-128"/>
                <a:ea typeface="メイリオ" panose="020B0604030504040204" pitchFamily="50" charset="-128"/>
              </a:rPr>
              <a:t>申請期間</a:t>
            </a:r>
            <a:r>
              <a:rPr kumimoji="1" lang="en-US" altLang="ja-JP" sz="1400" b="1" dirty="0">
                <a:solidFill>
                  <a:prstClr val="black"/>
                </a:solidFill>
                <a:latin typeface="メイリオ" panose="020B0604030504040204" pitchFamily="50" charset="-128"/>
                <a:ea typeface="メイリオ" panose="020B0604030504040204" pitchFamily="50" charset="-128"/>
              </a:rPr>
              <a:t>】</a:t>
            </a:r>
            <a:r>
              <a:rPr kumimoji="1" lang="ja-JP" altLang="en-US" sz="1400" dirty="0" smtClean="0">
                <a:solidFill>
                  <a:prstClr val="black"/>
                </a:solidFill>
                <a:latin typeface="メイリオ" panose="020B0604030504040204" pitchFamily="50" charset="-128"/>
                <a:ea typeface="メイリオ" panose="020B0604030504040204" pitchFamily="50" charset="-128"/>
              </a:rPr>
              <a:t>令和５年</a:t>
            </a:r>
            <a:r>
              <a:rPr kumimoji="1" lang="ja-JP" altLang="en-US" sz="1400" dirty="0" smtClean="0">
                <a:solidFill>
                  <a:prstClr val="black"/>
                </a:solidFill>
                <a:latin typeface="メイリオ" panose="020B0604030504040204" pitchFamily="50" charset="-128"/>
                <a:ea typeface="メイリオ" panose="020B0604030504040204" pitchFamily="50" charset="-128"/>
              </a:rPr>
              <a:t>１２月</a:t>
            </a:r>
            <a:r>
              <a:rPr kumimoji="1" lang="ja-JP" altLang="en-US" sz="1400" dirty="0">
                <a:solidFill>
                  <a:prstClr val="black"/>
                </a:solidFill>
                <a:latin typeface="メイリオ" panose="020B0604030504040204" pitchFamily="50" charset="-128"/>
                <a:ea typeface="メイリオ" panose="020B0604030504040204" pitchFamily="50" charset="-128"/>
              </a:rPr>
              <a:t>１５</a:t>
            </a:r>
            <a:r>
              <a:rPr kumimoji="1" lang="ja-JP" altLang="en-US" sz="1400" dirty="0" smtClean="0">
                <a:solidFill>
                  <a:prstClr val="black"/>
                </a:solidFill>
                <a:latin typeface="メイリオ" panose="020B0604030504040204" pitchFamily="50" charset="-128"/>
                <a:ea typeface="メイリオ" panose="020B0604030504040204" pitchFamily="50" charset="-128"/>
              </a:rPr>
              <a:t>日（金）</a:t>
            </a:r>
            <a:r>
              <a:rPr kumimoji="1" lang="ja-JP" altLang="en-US" sz="1400" dirty="0" smtClean="0">
                <a:solidFill>
                  <a:prstClr val="black"/>
                </a:solidFill>
                <a:latin typeface="メイリオ" panose="020B0604030504040204" pitchFamily="50" charset="-128"/>
                <a:ea typeface="メイリオ" panose="020B0604030504040204" pitchFamily="50" charset="-128"/>
              </a:rPr>
              <a:t>～令和６年１月３１日（水）</a:t>
            </a:r>
            <a:r>
              <a:rPr kumimoji="1" lang="ja-JP" altLang="en-US" sz="1400" dirty="0">
                <a:solidFill>
                  <a:prstClr val="black"/>
                </a:solidFill>
                <a:latin typeface="メイリオ" panose="020B0604030504040204" pitchFamily="50" charset="-128"/>
                <a:ea typeface="メイリオ" panose="020B0604030504040204" pitchFamily="50" charset="-128"/>
              </a:rPr>
              <a:t>まで</a:t>
            </a:r>
            <a:endParaRPr kumimoji="1" lang="ja-JP" altLang="en-US" sz="1400" dirty="0">
              <a:latin typeface="メイリオ" panose="020B0604030504040204" pitchFamily="50" charset="-128"/>
              <a:ea typeface="メイリオ" panose="020B0604030504040204" pitchFamily="50" charset="-128"/>
            </a:endParaRPr>
          </a:p>
        </p:txBody>
      </p:sp>
      <p:sp>
        <p:nvSpPr>
          <p:cNvPr id="75" name="四角形: 角を丸くする 74">
            <a:extLst>
              <a:ext uri="{FF2B5EF4-FFF2-40B4-BE49-F238E27FC236}">
                <a16:creationId xmlns:a16="http://schemas.microsoft.com/office/drawing/2014/main" xmlns="" id="{017B6F8B-01A1-4A4A-A0B1-FE155D6B8406}"/>
              </a:ext>
            </a:extLst>
          </p:cNvPr>
          <p:cNvSpPr/>
          <p:nvPr/>
        </p:nvSpPr>
        <p:spPr>
          <a:xfrm>
            <a:off x="159148" y="9134475"/>
            <a:ext cx="6555045" cy="647700"/>
          </a:xfrm>
          <a:prstGeom prst="roundRect">
            <a:avLst>
              <a:gd name="adj" fmla="val 5262"/>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lIns="180000" rIns="0" rtlCol="0" anchor="ctr"/>
          <a:lstStyle/>
          <a:p>
            <a:endParaRPr kumimoji="1" lang="en-US" altLang="ja-JP" sz="1400" b="1" dirty="0" smtClean="0">
              <a:solidFill>
                <a:schemeClr val="tx1"/>
              </a:solidFill>
            </a:endParaRPr>
          </a:p>
          <a:p>
            <a:r>
              <a:rPr kumimoji="1" lang="ja-JP" altLang="en-US" sz="1400" b="1" dirty="0" smtClean="0">
                <a:solidFill>
                  <a:schemeClr val="tx1"/>
                </a:solidFill>
              </a:rPr>
              <a:t>〇お問合せ先</a:t>
            </a:r>
            <a:r>
              <a:rPr kumimoji="1" lang="en-US" altLang="ja-JP" sz="1400" b="1" dirty="0" smtClean="0">
                <a:solidFill>
                  <a:schemeClr val="tx1"/>
                </a:solidFill>
              </a:rPr>
              <a:t>【</a:t>
            </a:r>
            <a:r>
              <a:rPr kumimoji="1" lang="ja-JP" altLang="en-US" sz="1400" b="1" dirty="0" smtClean="0">
                <a:solidFill>
                  <a:schemeClr val="tx1"/>
                </a:solidFill>
                <a:latin typeface="+mn-ea"/>
              </a:rPr>
              <a:t>８</a:t>
            </a:r>
            <a:r>
              <a:rPr kumimoji="1" lang="ja-JP" altLang="en-US" sz="1400" b="1" dirty="0" smtClean="0">
                <a:solidFill>
                  <a:schemeClr val="tx1"/>
                </a:solidFill>
              </a:rPr>
              <a:t>時</a:t>
            </a:r>
            <a:r>
              <a:rPr kumimoji="1" lang="ja-JP" altLang="en-US" sz="1400" b="1" dirty="0">
                <a:solidFill>
                  <a:schemeClr val="tx1"/>
                </a:solidFill>
                <a:latin typeface="+mn-ea"/>
              </a:rPr>
              <a:t>４５</a:t>
            </a:r>
            <a:r>
              <a:rPr kumimoji="1" lang="ja-JP" altLang="en-US" sz="1400" b="1" dirty="0">
                <a:solidFill>
                  <a:schemeClr val="tx1"/>
                </a:solidFill>
              </a:rPr>
              <a:t>分～</a:t>
            </a:r>
            <a:r>
              <a:rPr kumimoji="1" lang="ja-JP" altLang="en-US" sz="1400" b="1" dirty="0">
                <a:solidFill>
                  <a:schemeClr val="tx1"/>
                </a:solidFill>
                <a:latin typeface="+mn-ea"/>
              </a:rPr>
              <a:t>１７</a:t>
            </a:r>
            <a:r>
              <a:rPr kumimoji="1" lang="ja-JP" altLang="en-US" sz="1400" b="1" dirty="0">
                <a:solidFill>
                  <a:schemeClr val="tx1"/>
                </a:solidFill>
              </a:rPr>
              <a:t>時</a:t>
            </a:r>
            <a:r>
              <a:rPr kumimoji="1" lang="ja-JP" altLang="en-US" sz="1400" b="1" dirty="0">
                <a:solidFill>
                  <a:schemeClr val="tx1"/>
                </a:solidFill>
                <a:latin typeface="+mn-ea"/>
              </a:rPr>
              <a:t>３０</a:t>
            </a:r>
            <a:r>
              <a:rPr kumimoji="1" lang="ja-JP" altLang="en-US" sz="1400" b="1" dirty="0">
                <a:solidFill>
                  <a:schemeClr val="tx1"/>
                </a:solidFill>
              </a:rPr>
              <a:t>分（平日のみ</a:t>
            </a:r>
            <a:r>
              <a:rPr kumimoji="1" lang="ja-JP" altLang="en-US" sz="1400" b="1" dirty="0" smtClean="0">
                <a:solidFill>
                  <a:schemeClr val="tx1"/>
                </a:solidFill>
              </a:rPr>
              <a:t>）</a:t>
            </a:r>
            <a:r>
              <a:rPr kumimoji="1" lang="en-US" altLang="ja-JP" sz="1400" b="1" dirty="0" smtClean="0">
                <a:solidFill>
                  <a:schemeClr val="tx1"/>
                </a:solidFill>
              </a:rPr>
              <a:t>】</a:t>
            </a:r>
          </a:p>
          <a:p>
            <a:r>
              <a:rPr kumimoji="1" lang="ja-JP" altLang="en-US" sz="1400" b="1" dirty="0">
                <a:solidFill>
                  <a:schemeClr val="tx1"/>
                </a:solidFill>
              </a:rPr>
              <a:t>　</a:t>
            </a:r>
            <a:r>
              <a:rPr kumimoji="1" lang="ja-JP" altLang="en-US" sz="1400" b="1" dirty="0" smtClean="0">
                <a:solidFill>
                  <a:schemeClr val="tx1"/>
                </a:solidFill>
              </a:rPr>
              <a:t>洞爺湖町役場 洞爺総合支所 農業振興課</a:t>
            </a:r>
            <a:endParaRPr kumimoji="1" lang="en-US" altLang="ja-JP" sz="1400" b="1" dirty="0" smtClean="0">
              <a:solidFill>
                <a:schemeClr val="tx1"/>
              </a:solidFill>
            </a:endParaRPr>
          </a:p>
          <a:p>
            <a:r>
              <a:rPr kumimoji="1" lang="ja-JP" altLang="en-US" sz="1400" dirty="0" smtClean="0">
                <a:solidFill>
                  <a:schemeClr val="tx1"/>
                </a:solidFill>
              </a:rPr>
              <a:t>　</a:t>
            </a:r>
            <a:r>
              <a:rPr kumimoji="1" lang="ja-JP" altLang="en-US" sz="1400" b="1" dirty="0" smtClean="0">
                <a:solidFill>
                  <a:schemeClr val="tx1"/>
                </a:solidFill>
              </a:rPr>
              <a:t>住所：〒</a:t>
            </a:r>
            <a:r>
              <a:rPr kumimoji="1" lang="en-US" altLang="ja-JP" sz="1400" b="1" dirty="0" smtClean="0">
                <a:solidFill>
                  <a:schemeClr val="tx1"/>
                </a:solidFill>
              </a:rPr>
              <a:t>049-5802</a:t>
            </a:r>
            <a:r>
              <a:rPr kumimoji="1" lang="ja-JP" altLang="en-US" sz="1400" b="1" dirty="0" smtClean="0">
                <a:solidFill>
                  <a:schemeClr val="tx1"/>
                </a:solidFill>
              </a:rPr>
              <a:t>　洞爺湖町洞爺町１３２番地　☎：０１４２</a:t>
            </a:r>
            <a:r>
              <a:rPr kumimoji="1" lang="en-US" altLang="ja-JP" sz="1400" b="1" dirty="0" smtClean="0">
                <a:solidFill>
                  <a:schemeClr val="tx1"/>
                </a:solidFill>
              </a:rPr>
              <a:t>-</a:t>
            </a:r>
            <a:r>
              <a:rPr kumimoji="1" lang="ja-JP" altLang="en-US" sz="1400" b="1" dirty="0" smtClean="0">
                <a:solidFill>
                  <a:schemeClr val="tx1"/>
                </a:solidFill>
              </a:rPr>
              <a:t>８２</a:t>
            </a:r>
            <a:r>
              <a:rPr kumimoji="1" lang="en-US" altLang="ja-JP" sz="1400" b="1" dirty="0" smtClean="0">
                <a:solidFill>
                  <a:schemeClr val="tx1"/>
                </a:solidFill>
              </a:rPr>
              <a:t>-</a:t>
            </a:r>
            <a:r>
              <a:rPr kumimoji="1" lang="ja-JP" altLang="en-US" sz="1400" b="1" dirty="0" smtClean="0">
                <a:solidFill>
                  <a:schemeClr val="tx1"/>
                </a:solidFill>
              </a:rPr>
              <a:t>５１１１</a:t>
            </a:r>
            <a:endParaRPr kumimoji="1" lang="en-US" altLang="ja-JP" sz="1400" b="1" dirty="0" smtClean="0">
              <a:solidFill>
                <a:schemeClr val="tx1"/>
              </a:solidFill>
            </a:endParaRPr>
          </a:p>
          <a:p>
            <a:endParaRPr kumimoji="1" lang="en-US" altLang="ja-JP" sz="1400" b="1" dirty="0">
              <a:solidFill>
                <a:schemeClr val="tx1"/>
              </a:solidFill>
            </a:endParaRPr>
          </a:p>
        </p:txBody>
      </p:sp>
      <p:sp>
        <p:nvSpPr>
          <p:cNvPr id="4" name="四角形: 角を丸くする 3">
            <a:extLst>
              <a:ext uri="{FF2B5EF4-FFF2-40B4-BE49-F238E27FC236}">
                <a16:creationId xmlns:a16="http://schemas.microsoft.com/office/drawing/2014/main" xmlns="" id="{775D05CB-B595-4969-A904-24B7D0DC16B2}"/>
              </a:ext>
            </a:extLst>
          </p:cNvPr>
          <p:cNvSpPr>
            <a:spLocks noChangeAspect="1"/>
          </p:cNvSpPr>
          <p:nvPr/>
        </p:nvSpPr>
        <p:spPr>
          <a:xfrm>
            <a:off x="158506" y="516593"/>
            <a:ext cx="673154" cy="636899"/>
          </a:xfrm>
          <a:prstGeom prst="roundRect">
            <a:avLst/>
          </a:prstGeom>
          <a:solidFill>
            <a:schemeClr val="accent1">
              <a:lumMod val="75000"/>
            </a:schemeClr>
          </a:solidFill>
          <a:ln>
            <a:solidFill>
              <a:schemeClr val="accent1">
                <a:lumMod val="75000"/>
              </a:schemeClr>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tIns="144000" bIns="0" rtlCol="0" anchor="ctr" anchorCtr="1">
            <a:noAutofit/>
          </a:bodyPr>
          <a:lstStyle/>
          <a:p>
            <a:pPr algn="ctr"/>
            <a:r>
              <a:rPr kumimoji="1" lang="ja-JP" altLang="en-US" sz="3500" b="1" dirty="0">
                <a:solidFill>
                  <a:schemeClr val="bg1"/>
                </a:solidFill>
                <a:latin typeface="メイリオ" panose="020B0604030504040204" pitchFamily="50" charset="-128"/>
                <a:ea typeface="メイリオ" panose="020B0604030504040204" pitchFamily="50" charset="-128"/>
              </a:rPr>
              <a:t>洞</a:t>
            </a:r>
          </a:p>
        </p:txBody>
      </p:sp>
      <p:sp>
        <p:nvSpPr>
          <p:cNvPr id="42" name="四角形: 角を丸くする 41">
            <a:extLst>
              <a:ext uri="{FF2B5EF4-FFF2-40B4-BE49-F238E27FC236}">
                <a16:creationId xmlns:a16="http://schemas.microsoft.com/office/drawing/2014/main" xmlns="" id="{3CD4F3C5-40CD-4F83-8533-12C63700A94B}"/>
              </a:ext>
            </a:extLst>
          </p:cNvPr>
          <p:cNvSpPr>
            <a:spLocks noChangeAspect="1"/>
          </p:cNvSpPr>
          <p:nvPr/>
        </p:nvSpPr>
        <p:spPr>
          <a:xfrm>
            <a:off x="882416" y="516592"/>
            <a:ext cx="636900" cy="636900"/>
          </a:xfrm>
          <a:prstGeom prst="roundRect">
            <a:avLst/>
          </a:prstGeom>
          <a:solidFill>
            <a:schemeClr val="accent1">
              <a:lumMod val="75000"/>
            </a:schemeClr>
          </a:solidFill>
          <a:ln>
            <a:solidFill>
              <a:schemeClr val="accent1">
                <a:lumMod val="75000"/>
              </a:schemeClr>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tIns="144000" bIns="0" rtlCol="0" anchor="ctr"/>
          <a:lstStyle/>
          <a:p>
            <a:pPr algn="ctr"/>
            <a:r>
              <a:rPr kumimoji="1" lang="ja-JP" altLang="en-US" sz="3500" b="1" dirty="0">
                <a:solidFill>
                  <a:schemeClr val="bg1"/>
                </a:solidFill>
                <a:latin typeface="メイリオ" panose="020B0604030504040204" pitchFamily="50" charset="-128"/>
                <a:ea typeface="メイリオ" panose="020B0604030504040204" pitchFamily="50" charset="-128"/>
              </a:rPr>
              <a:t>爺</a:t>
            </a:r>
          </a:p>
        </p:txBody>
      </p:sp>
      <p:sp>
        <p:nvSpPr>
          <p:cNvPr id="44" name="四角形: 角を丸くする 43">
            <a:extLst>
              <a:ext uri="{FF2B5EF4-FFF2-40B4-BE49-F238E27FC236}">
                <a16:creationId xmlns:a16="http://schemas.microsoft.com/office/drawing/2014/main" xmlns="" id="{0B5BC56D-FF3B-4DEC-84FA-854A66A977A8}"/>
              </a:ext>
            </a:extLst>
          </p:cNvPr>
          <p:cNvSpPr>
            <a:spLocks noChangeAspect="1"/>
          </p:cNvSpPr>
          <p:nvPr/>
        </p:nvSpPr>
        <p:spPr>
          <a:xfrm>
            <a:off x="1614277" y="516592"/>
            <a:ext cx="636900" cy="636900"/>
          </a:xfrm>
          <a:prstGeom prst="roundRect">
            <a:avLst/>
          </a:prstGeom>
          <a:solidFill>
            <a:schemeClr val="accent1">
              <a:lumMod val="75000"/>
            </a:schemeClr>
          </a:solidFill>
          <a:ln>
            <a:solidFill>
              <a:schemeClr val="accent1">
                <a:lumMod val="75000"/>
              </a:schemeClr>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tIns="144000" bIns="0" rtlCol="0" anchor="ctr"/>
          <a:lstStyle/>
          <a:p>
            <a:pPr algn="ctr"/>
            <a:r>
              <a:rPr kumimoji="1" lang="ja-JP" altLang="en-US" sz="3500" b="1" dirty="0">
                <a:solidFill>
                  <a:schemeClr val="bg1"/>
                </a:solidFill>
                <a:latin typeface="メイリオ" panose="020B0604030504040204" pitchFamily="50" charset="-128"/>
                <a:ea typeface="メイリオ" panose="020B0604030504040204" pitchFamily="50" charset="-128"/>
              </a:rPr>
              <a:t>湖</a:t>
            </a:r>
          </a:p>
        </p:txBody>
      </p:sp>
      <p:sp>
        <p:nvSpPr>
          <p:cNvPr id="45" name="四角形: 角を丸くする 44">
            <a:extLst>
              <a:ext uri="{FF2B5EF4-FFF2-40B4-BE49-F238E27FC236}">
                <a16:creationId xmlns:a16="http://schemas.microsoft.com/office/drawing/2014/main" xmlns="" id="{117FBAD5-764E-435E-916B-F7A6CF568C39}"/>
              </a:ext>
            </a:extLst>
          </p:cNvPr>
          <p:cNvSpPr>
            <a:spLocks noChangeAspect="1"/>
          </p:cNvSpPr>
          <p:nvPr/>
        </p:nvSpPr>
        <p:spPr>
          <a:xfrm>
            <a:off x="2346138" y="516593"/>
            <a:ext cx="636900" cy="636900"/>
          </a:xfrm>
          <a:prstGeom prst="roundRect">
            <a:avLst/>
          </a:prstGeom>
          <a:solidFill>
            <a:schemeClr val="accent1">
              <a:lumMod val="75000"/>
            </a:schemeClr>
          </a:solidFill>
          <a:ln>
            <a:solidFill>
              <a:schemeClr val="accent1">
                <a:lumMod val="75000"/>
              </a:schemeClr>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tIns="144000" bIns="0" rtlCol="0" anchor="ctr"/>
          <a:lstStyle/>
          <a:p>
            <a:pPr algn="ctr"/>
            <a:r>
              <a:rPr kumimoji="1" lang="ja-JP" altLang="en-US" sz="3500" b="1" dirty="0" smtClean="0">
                <a:solidFill>
                  <a:schemeClr val="bg1"/>
                </a:solidFill>
                <a:latin typeface="メイリオ" panose="020B0604030504040204" pitchFamily="50" charset="-128"/>
                <a:ea typeface="メイリオ" panose="020B0604030504040204" pitchFamily="50" charset="-128"/>
              </a:rPr>
              <a:t>町</a:t>
            </a:r>
            <a:endParaRPr kumimoji="1" lang="ja-JP" altLang="en-US" sz="3500" b="1" dirty="0">
              <a:solidFill>
                <a:schemeClr val="bg1"/>
              </a:solidFill>
              <a:latin typeface="メイリオ" panose="020B0604030504040204" pitchFamily="50" charset="-128"/>
              <a:ea typeface="メイリオ" panose="020B0604030504040204" pitchFamily="50" charset="-128"/>
            </a:endParaRPr>
          </a:p>
        </p:txBody>
      </p:sp>
      <p:sp>
        <p:nvSpPr>
          <p:cNvPr id="46" name="四角形: 角を丸くする 45">
            <a:extLst>
              <a:ext uri="{FF2B5EF4-FFF2-40B4-BE49-F238E27FC236}">
                <a16:creationId xmlns:a16="http://schemas.microsoft.com/office/drawing/2014/main" xmlns="" id="{2F31C194-EFAD-4DAC-866C-C24EE7B19981}"/>
              </a:ext>
            </a:extLst>
          </p:cNvPr>
          <p:cNvSpPr>
            <a:spLocks noChangeAspect="1"/>
          </p:cNvSpPr>
          <p:nvPr/>
        </p:nvSpPr>
        <p:spPr>
          <a:xfrm>
            <a:off x="152398" y="1253023"/>
            <a:ext cx="6402085" cy="592533"/>
          </a:xfrm>
          <a:prstGeom prst="roundRect">
            <a:avLst/>
          </a:prstGeom>
          <a:solidFill>
            <a:schemeClr val="accent1">
              <a:lumMod val="75000"/>
            </a:schemeClr>
          </a:solidFill>
          <a:ln>
            <a:solidFill>
              <a:schemeClr val="accent1">
                <a:lumMod val="75000"/>
              </a:schemeClr>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tIns="144000" bIns="0" rtlCol="0" anchor="ctr"/>
          <a:lstStyle/>
          <a:p>
            <a:pPr algn="ctr"/>
            <a:r>
              <a:rPr kumimoji="1" lang="ja-JP" altLang="en-US" sz="3200" b="1" dirty="0" smtClean="0">
                <a:solidFill>
                  <a:schemeClr val="bg1"/>
                </a:solidFill>
                <a:latin typeface="メイリオ" panose="020B0604030504040204" pitchFamily="50" charset="-128"/>
                <a:ea typeface="メイリオ" panose="020B0604030504040204" pitchFamily="50" charset="-128"/>
              </a:rPr>
              <a:t>畜産農業者飼料高騰対策補助金</a:t>
            </a:r>
            <a:r>
              <a:rPr kumimoji="1" lang="ja-JP" altLang="en-US" sz="3500" b="1" dirty="0" smtClean="0">
                <a:solidFill>
                  <a:schemeClr val="bg1"/>
                </a:solidFill>
                <a:latin typeface="メイリオ" panose="020B0604030504040204" pitchFamily="50" charset="-128"/>
                <a:ea typeface="メイリオ" panose="020B0604030504040204" pitchFamily="50" charset="-128"/>
              </a:rPr>
              <a:t>　</a:t>
            </a:r>
            <a:endParaRPr kumimoji="1" lang="ja-JP" altLang="en-US" sz="3500" b="1" dirty="0">
              <a:solidFill>
                <a:schemeClr val="bg1"/>
              </a:solidFill>
              <a:latin typeface="メイリオ" panose="020B0604030504040204" pitchFamily="50" charset="-128"/>
              <a:ea typeface="メイリオ" panose="020B0604030504040204" pitchFamily="50" charset="-128"/>
            </a:endParaRPr>
          </a:p>
        </p:txBody>
      </p:sp>
      <p:sp>
        <p:nvSpPr>
          <p:cNvPr id="2" name="角丸四角形 1"/>
          <p:cNvSpPr/>
          <p:nvPr/>
        </p:nvSpPr>
        <p:spPr>
          <a:xfrm>
            <a:off x="158505" y="38100"/>
            <a:ext cx="1346306" cy="42655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nchorCtr="1"/>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お知らせ</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7666448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581</TotalTime>
  <Words>76</Words>
  <Application>Microsoft Office PowerPoint</Application>
  <PresentationFormat>A4 210 x 297 mm</PresentationFormat>
  <Paragraphs>41</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Matsu-Hiro</dc:creator>
  <cp:lastModifiedBy>j100041</cp:lastModifiedBy>
  <cp:revision>62</cp:revision>
  <cp:lastPrinted>2022-11-25T00:10:42Z</cp:lastPrinted>
  <dcterms:created xsi:type="dcterms:W3CDTF">2020-11-08T02:56:52Z</dcterms:created>
  <dcterms:modified xsi:type="dcterms:W3CDTF">2023-12-05T08:42:43Z</dcterms:modified>
</cp:coreProperties>
</file>